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  <p:sldMasterId id="2147483683" r:id="rId3"/>
    <p:sldMasterId id="2147483692" r:id="rId4"/>
    <p:sldMasterId id="2147483703" r:id="rId5"/>
    <p:sldMasterId id="2147483713" r:id="rId6"/>
  </p:sldMasterIdLst>
  <p:sldIdLst>
    <p:sldId id="256" r:id="rId7"/>
    <p:sldId id="258" r:id="rId8"/>
    <p:sldId id="273" r:id="rId9"/>
    <p:sldId id="272" r:id="rId10"/>
    <p:sldId id="257" r:id="rId11"/>
    <p:sldId id="259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Exo 2 Light" panose="00000400000000000000" pitchFamily="2" charset="-18"/>
      <p:regular r:id="rId29"/>
      <p:italic r:id="rId30"/>
    </p:embeddedFont>
  </p:embeddedFontLst>
  <p:defaultTextStyle>
    <a:defPPr>
      <a:defRPr lang="hu-HU"/>
    </a:defPPr>
    <a:lvl1pPr marL="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7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9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9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387" autoAdjust="0"/>
  </p:normalViewPr>
  <p:slideViewPr>
    <p:cSldViewPr>
      <p:cViewPr varScale="1">
        <p:scale>
          <a:sx n="102" d="100"/>
          <a:sy n="102" d="100"/>
        </p:scale>
        <p:origin x="-1884" y="-90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5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kumentumok\Kutat&#225;s\Kutatott%20t&#233;m&#225;k\Deep%20learning%20for%20recommendations\Elemz&#233;sek\new_op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kumentumok\Kutat&#225;s\Kutatott%20t&#233;m&#225;k\Deep%20learning%20for%20recommendations\Elemz&#233;sek\new_op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kumentumok\Kutat&#225;s\Kutatott%20t&#233;m&#225;k\Deep%20learning%20for%20recommendations\Elemz&#233;sek\new_op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kumentumok\Kutat&#225;s\Kutatott%20t&#233;m&#225;k\Deep%20learning%20for%20recommendations\Elemz&#233;sek\new_op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kumentumok\Kutat&#225;s\Kutatott%20t&#233;m&#225;k\Deep%20learning%20for%20recommendations\Elemz&#233;sek\live_tes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kumentumok\Kutat&#225;s\Kutatott%20t&#233;m&#225;k\Deep%20learning%20for%20recommendations\Elemz&#233;sek\live_tes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RSC15 - Recall@20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150744107609297E-2"/>
          <c:y val="0.10942904520828096"/>
          <c:w val="0.90829969904399743"/>
          <c:h val="0.85316408729705151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>
                <c:manualLayout>
                  <c:x val="-2.6592836771249607E-2"/>
                  <c:y val="8.740087724984304E-3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+19.91%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3.671403969117071E-3"/>
                  <c:y val="1.0318437783272164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+19.82%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9.3748024856991508E-3"/>
                  <c:y val="2.2172525802525156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+15.55%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9.2812988084308382E-3"/>
                  <c:y val="2.7127763012899462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+14.06%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9.8120217710445067E-3"/>
                  <c:y val="-6.5834894706353836E-3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+24.82%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4.1376191683189997E-3"/>
                  <c:y val="2.6083932416984857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+22.54%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Graphs!$A$3:$A$12</c:f>
              <c:strCache>
                <c:ptCount val="10"/>
                <c:pt idx="0">
                  <c:v>Pop</c:v>
                </c:pt>
                <c:pt idx="1">
                  <c:v>Session pop</c:v>
                </c:pt>
                <c:pt idx="2">
                  <c:v>Item-kNN</c:v>
                </c:pt>
                <c:pt idx="3">
                  <c:v>BPR</c:v>
                </c:pt>
                <c:pt idx="4">
                  <c:v>GRU (cross-entropy / 100)</c:v>
                </c:pt>
                <c:pt idx="5">
                  <c:v>GRU (BPR / 100)</c:v>
                </c:pt>
                <c:pt idx="6">
                  <c:v>GRU (TOP1 / 100)</c:v>
                </c:pt>
                <c:pt idx="7">
                  <c:v>GRU (cross-entropy / 1000)</c:v>
                </c:pt>
                <c:pt idx="8">
                  <c:v>GRU (BPR / 1000)</c:v>
                </c:pt>
                <c:pt idx="9">
                  <c:v>GRU (TOP1 / 1000)</c:v>
                </c:pt>
              </c:strCache>
            </c:strRef>
          </c:cat>
          <c:val>
            <c:numRef>
              <c:f>Graphs!$B$3:$B$12</c:f>
              <c:numCache>
                <c:formatCode>General</c:formatCode>
                <c:ptCount val="10"/>
                <c:pt idx="0">
                  <c:v>5.0000000000000001E-3</c:v>
                </c:pt>
                <c:pt idx="1">
                  <c:v>0.26719999999999999</c:v>
                </c:pt>
                <c:pt idx="2">
                  <c:v>0.50649999999999995</c:v>
                </c:pt>
                <c:pt idx="3">
                  <c:v>0.25740000000000002</c:v>
                </c:pt>
                <c:pt idx="4" formatCode="0.0000">
                  <c:v>0.60737414576550097</c:v>
                </c:pt>
                <c:pt idx="5" formatCode="0.0000">
                  <c:v>0.606926902572542</c:v>
                </c:pt>
                <c:pt idx="6" formatCode="0.0000">
                  <c:v>0.58529822176106405</c:v>
                </c:pt>
                <c:pt idx="7" formatCode="0.0000">
                  <c:v>0.577748756663923</c:v>
                </c:pt>
                <c:pt idx="8" formatCode="0.0000">
                  <c:v>0.632205087838563</c:v>
                </c:pt>
                <c:pt idx="9" formatCode="0.0000">
                  <c:v>0.620648323732512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40"/>
        <c:axId val="130866688"/>
        <c:axId val="127170752"/>
      </c:barChart>
      <c:catAx>
        <c:axId val="130866688"/>
        <c:scaling>
          <c:orientation val="minMax"/>
        </c:scaling>
        <c:delete val="0"/>
        <c:axPos val="b"/>
        <c:majorTickMark val="none"/>
        <c:minorTickMark val="none"/>
        <c:tickLblPos val="none"/>
        <c:crossAx val="127170752"/>
        <c:crosses val="autoZero"/>
        <c:auto val="1"/>
        <c:lblAlgn val="ctr"/>
        <c:lblOffset val="100"/>
        <c:noMultiLvlLbl val="0"/>
      </c:catAx>
      <c:valAx>
        <c:axId val="127170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0866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latin typeface="Exo 2 Light" panose="00000400000000000000" pitchFamily="2" charset="-18"/>
        </a:defRPr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RSC15 - MRR@20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4875274598219452E-2"/>
          <c:y val="9.5450949367088617E-2"/>
          <c:w val="0.90493453000346857"/>
          <c:h val="0.8671501406469761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>
                <c:manualLayout>
                  <c:x val="-2.979344277140911E-2"/>
                  <c:y val="8.7402840013661026E-3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+18.65%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1.3110011231253675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+17.54%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3.0380703708000772E-3"/>
                  <c:y val="1.7480014975004954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+12.58%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2.2624578841052668E-2"/>
                  <c:y val="-3.2615203249021681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+5.16%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3.0380703708000772E-3"/>
                  <c:y val="1.4858012728754212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+20.47%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3.0380703708000772E-3"/>
                  <c:y val="1.4858012728754212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+31.49%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Graphs!$A$3:$A$12</c:f>
              <c:strCache>
                <c:ptCount val="10"/>
                <c:pt idx="0">
                  <c:v>Pop</c:v>
                </c:pt>
                <c:pt idx="1">
                  <c:v>Session pop</c:v>
                </c:pt>
                <c:pt idx="2">
                  <c:v>Item-kNN</c:v>
                </c:pt>
                <c:pt idx="3">
                  <c:v>BPR</c:v>
                </c:pt>
                <c:pt idx="4">
                  <c:v>GRU (cross-entropy / 100)</c:v>
                </c:pt>
                <c:pt idx="5">
                  <c:v>GRU (BPR / 100)</c:v>
                </c:pt>
                <c:pt idx="6">
                  <c:v>GRU (TOP1 / 100)</c:v>
                </c:pt>
                <c:pt idx="7">
                  <c:v>GRU (cross-entropy / 1000)</c:v>
                </c:pt>
                <c:pt idx="8">
                  <c:v>GRU (BPR / 1000)</c:v>
                </c:pt>
                <c:pt idx="9">
                  <c:v>GRU (TOP1 / 1000)</c:v>
                </c:pt>
              </c:strCache>
            </c:strRef>
          </c:cat>
          <c:val>
            <c:numRef>
              <c:f>Graphs!$C$3:$C$12</c:f>
              <c:numCache>
                <c:formatCode>General</c:formatCode>
                <c:ptCount val="10"/>
                <c:pt idx="0">
                  <c:v>1.1999999999999999E-3</c:v>
                </c:pt>
                <c:pt idx="1">
                  <c:v>0.17749999999999999</c:v>
                </c:pt>
                <c:pt idx="2">
                  <c:v>0.20480000000000001</c:v>
                </c:pt>
                <c:pt idx="3">
                  <c:v>6.1800000000000001E-2</c:v>
                </c:pt>
                <c:pt idx="4" formatCode="0.0000">
                  <c:v>0.242965219967051</c:v>
                </c:pt>
                <c:pt idx="5" formatCode="0.0000">
                  <c:v>0.24069501405253699</c:v>
                </c:pt>
                <c:pt idx="6" formatCode="0.0000">
                  <c:v>0.230534112814545</c:v>
                </c:pt>
                <c:pt idx="7" formatCode="0.0000">
                  <c:v>0.21534533559105601</c:v>
                </c:pt>
                <c:pt idx="8" formatCode="0.0000">
                  <c:v>0.24668405331978199</c:v>
                </c:pt>
                <c:pt idx="9" formatCode="0.0000">
                  <c:v>0.26926080462166302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40"/>
        <c:axId val="130865664"/>
        <c:axId val="131825664"/>
      </c:barChart>
      <c:catAx>
        <c:axId val="130865664"/>
        <c:scaling>
          <c:orientation val="minMax"/>
        </c:scaling>
        <c:delete val="0"/>
        <c:axPos val="b"/>
        <c:majorTickMark val="none"/>
        <c:minorTickMark val="none"/>
        <c:tickLblPos val="none"/>
        <c:crossAx val="131825664"/>
        <c:crosses val="autoZero"/>
        <c:auto val="1"/>
        <c:lblAlgn val="ctr"/>
        <c:lblOffset val="100"/>
        <c:noMultiLvlLbl val="0"/>
      </c:catAx>
      <c:valAx>
        <c:axId val="131825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0865664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800">
          <a:latin typeface="Exo 2 Light" panose="00000400000000000000" pitchFamily="2" charset="-18"/>
        </a:defRPr>
      </a:pPr>
      <a:endParaRPr lang="hu-H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VIDEO - Recall@20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>
                <c:manualLayout>
                  <c:x val="-7.3014457279505455E-3"/>
                  <c:y val="8.7397696552234932E-3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+15.69%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1.3110011231253675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+8.92%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2.3723346416691885E-2"/>
                  <c:y val="1.7480053656589598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+11.50%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6.0761407416001544E-3"/>
                  <c:y val="1.3110011231253715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N/A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3.0380703708000772E-3"/>
                  <c:y val="1.4858012728754212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+14.58%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3.0380703708000772E-3"/>
                  <c:y val="1.4858012728754212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+20.27%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Graphs!$A$3:$A$12</c:f>
              <c:strCache>
                <c:ptCount val="10"/>
                <c:pt idx="0">
                  <c:v>Pop</c:v>
                </c:pt>
                <c:pt idx="1">
                  <c:v>Session pop</c:v>
                </c:pt>
                <c:pt idx="2">
                  <c:v>Item-kNN</c:v>
                </c:pt>
                <c:pt idx="3">
                  <c:v>BPR</c:v>
                </c:pt>
                <c:pt idx="4">
                  <c:v>GRU (cross-entropy / 100)</c:v>
                </c:pt>
                <c:pt idx="5">
                  <c:v>GRU (BPR / 100)</c:v>
                </c:pt>
                <c:pt idx="6">
                  <c:v>GRU (TOP1 / 100)</c:v>
                </c:pt>
                <c:pt idx="7">
                  <c:v>GRU (cross-entropy / 1000)</c:v>
                </c:pt>
                <c:pt idx="8">
                  <c:v>GRU (BPR / 1000)</c:v>
                </c:pt>
                <c:pt idx="9">
                  <c:v>GRU (TOP1 / 1000)</c:v>
                </c:pt>
              </c:strCache>
            </c:strRef>
          </c:cat>
          <c:val>
            <c:numRef>
              <c:f>Graphs!$D$3:$D$12</c:f>
              <c:numCache>
                <c:formatCode>General</c:formatCode>
                <c:ptCount val="10"/>
                <c:pt idx="0">
                  <c:v>4.99E-2</c:v>
                </c:pt>
                <c:pt idx="1">
                  <c:v>0.13009999999999999</c:v>
                </c:pt>
                <c:pt idx="2">
                  <c:v>0.55079999999999996</c:v>
                </c:pt>
                <c:pt idx="3">
                  <c:v>6.9199999999999998E-2</c:v>
                </c:pt>
                <c:pt idx="4" formatCode="0.0000">
                  <c:v>0.63718817653134796</c:v>
                </c:pt>
                <c:pt idx="5" formatCode="0.0000">
                  <c:v>0.59994623123399304</c:v>
                </c:pt>
                <c:pt idx="6" formatCode="0.0000">
                  <c:v>0.61413128068710798</c:v>
                </c:pt>
                <c:pt idx="7">
                  <c:v>0</c:v>
                </c:pt>
                <c:pt idx="8" formatCode="0.0000">
                  <c:v>0.63111796584268298</c:v>
                </c:pt>
                <c:pt idx="9" formatCode="0.0000">
                  <c:v>0.66243119720402399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40"/>
        <c:axId val="131956736"/>
        <c:axId val="131827392"/>
      </c:barChart>
      <c:catAx>
        <c:axId val="131956736"/>
        <c:scaling>
          <c:orientation val="minMax"/>
        </c:scaling>
        <c:delete val="0"/>
        <c:axPos val="b"/>
        <c:majorTickMark val="none"/>
        <c:minorTickMark val="none"/>
        <c:tickLblPos val="none"/>
        <c:crossAx val="131827392"/>
        <c:crosses val="autoZero"/>
        <c:auto val="1"/>
        <c:lblAlgn val="ctr"/>
        <c:lblOffset val="100"/>
        <c:noMultiLvlLbl val="0"/>
      </c:catAx>
      <c:valAx>
        <c:axId val="131827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1956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latin typeface="Exo 2 Light" panose="00000400000000000000" pitchFamily="2" charset="-18"/>
        </a:defRPr>
      </a:pPr>
      <a:endParaRPr lang="hu-H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VIDEO - MRR@20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rgbClr val="347EB1"/>
              </a:solidFill>
              <a:ln>
                <a:solidFill>
                  <a:srgbClr val="347EB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rgbClr val="7CB946"/>
              </a:solidFill>
              <a:ln>
                <a:solidFill>
                  <a:srgbClr val="7CB946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>
                <c:manualLayout>
                  <c:x val="5.1096994582905233E-3"/>
                  <c:y val="8.7400074875024769E-3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+10.04%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6.7299873873820571E-17"/>
                  <c:y val="-1.2008834388185653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-3.56%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2.3723346416691885E-2"/>
                  <c:y val="1.7480053656589625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+3.84%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6.0761407416001544E-3"/>
                  <c:y val="1.3110011231253715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N/A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3.0379799615805965E-3"/>
                  <c:y val="3.4454505054993888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-7.23%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3.0380703708000772E-3"/>
                  <c:y val="1.4858012728754212E-2"/>
                </c:manualLayout>
              </c:layout>
              <c:tx>
                <c:rich>
                  <a:bodyPr/>
                  <a:lstStyle/>
                  <a:p>
                    <a:r>
                      <a:rPr lang="hu-HU" sz="700"/>
                      <a:t>+15.08%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Graphs!$A$3:$A$12</c:f>
              <c:strCache>
                <c:ptCount val="10"/>
                <c:pt idx="0">
                  <c:v>Pop</c:v>
                </c:pt>
                <c:pt idx="1">
                  <c:v>Session pop</c:v>
                </c:pt>
                <c:pt idx="2">
                  <c:v>Item-kNN</c:v>
                </c:pt>
                <c:pt idx="3">
                  <c:v>BPR</c:v>
                </c:pt>
                <c:pt idx="4">
                  <c:v>GRU (cross-entropy / 100)</c:v>
                </c:pt>
                <c:pt idx="5">
                  <c:v>GRU (BPR / 100)</c:v>
                </c:pt>
                <c:pt idx="6">
                  <c:v>GRU (TOP1 / 100)</c:v>
                </c:pt>
                <c:pt idx="7">
                  <c:v>GRU (cross-entropy / 1000)</c:v>
                </c:pt>
                <c:pt idx="8">
                  <c:v>GRU (BPR / 1000)</c:v>
                </c:pt>
                <c:pt idx="9">
                  <c:v>GRU (TOP1 / 1000)</c:v>
                </c:pt>
              </c:strCache>
            </c:strRef>
          </c:cat>
          <c:val>
            <c:numRef>
              <c:f>Graphs!$E$3:$E$12</c:f>
              <c:numCache>
                <c:formatCode>General</c:formatCode>
                <c:ptCount val="10"/>
                <c:pt idx="0">
                  <c:v>1.17E-2</c:v>
                </c:pt>
                <c:pt idx="1">
                  <c:v>8.6300000000000002E-2</c:v>
                </c:pt>
                <c:pt idx="2">
                  <c:v>0.33810000000000001</c:v>
                </c:pt>
                <c:pt idx="3">
                  <c:v>3.7400000000000003E-2</c:v>
                </c:pt>
                <c:pt idx="4" formatCode="0.0000">
                  <c:v>0.37202217321901998</c:v>
                </c:pt>
                <c:pt idx="5" formatCode="0.0000">
                  <c:v>0.32602574774523102</c:v>
                </c:pt>
                <c:pt idx="6" formatCode="0.0000">
                  <c:v>0.35106311414758901</c:v>
                </c:pt>
                <c:pt idx="7">
                  <c:v>0</c:v>
                </c:pt>
                <c:pt idx="8" formatCode="0.0000">
                  <c:v>0.31360869240097999</c:v>
                </c:pt>
                <c:pt idx="9" formatCode="0.0000">
                  <c:v>0.38905699435449198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40"/>
        <c:axId val="131957248"/>
        <c:axId val="131829120"/>
      </c:barChart>
      <c:catAx>
        <c:axId val="131957248"/>
        <c:scaling>
          <c:orientation val="minMax"/>
        </c:scaling>
        <c:delete val="0"/>
        <c:axPos val="b"/>
        <c:majorTickMark val="none"/>
        <c:minorTickMark val="none"/>
        <c:tickLblPos val="none"/>
        <c:crossAx val="131829120"/>
        <c:crosses val="autoZero"/>
        <c:auto val="1"/>
        <c:lblAlgn val="ctr"/>
        <c:lblOffset val="100"/>
        <c:noMultiLvlLbl val="0"/>
      </c:catAx>
      <c:valAx>
        <c:axId val="131829120"/>
        <c:scaling>
          <c:orientation val="minMax"/>
          <c:max val="0.4"/>
        </c:scaling>
        <c:delete val="0"/>
        <c:axPos val="l"/>
        <c:numFmt formatCode="General" sourceLinked="1"/>
        <c:majorTickMark val="none"/>
        <c:minorTickMark val="none"/>
        <c:tickLblPos val="nextTo"/>
        <c:crossAx val="13195724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800">
          <a:latin typeface="Exo 2 Light" panose="00000400000000000000" pitchFamily="2" charset="-18"/>
        </a:defRPr>
      </a:pPr>
      <a:endParaRPr lang="hu-H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9748120412649"/>
          <c:y val="4.3726939165647453E-2"/>
          <c:w val="0.79622059542421442"/>
          <c:h val="0.84401882894642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'DM-GB fair'!$AC$11</c:f>
              <c:strCache>
                <c:ptCount val="1"/>
                <c:pt idx="0">
                  <c:v>RNN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17</a:t>
                    </a:r>
                    <a:r>
                      <a:rPr lang="hu-HU" sz="1100"/>
                      <a:t>.</a:t>
                    </a:r>
                    <a:r>
                      <a:rPr lang="en-US" sz="1100"/>
                      <a:t>0</a:t>
                    </a:r>
                    <a:r>
                      <a:rPr lang="hu-HU" sz="1100"/>
                      <a:t>9%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16</a:t>
                    </a:r>
                    <a:r>
                      <a:rPr lang="hu-HU" sz="1100"/>
                      <a:t>.10%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24</a:t>
                    </a:r>
                    <a:r>
                      <a:rPr lang="hu-HU" sz="1100"/>
                      <a:t>.</a:t>
                    </a:r>
                    <a:r>
                      <a:rPr lang="en-US" sz="1100"/>
                      <a:t>1</a:t>
                    </a:r>
                    <a:r>
                      <a:rPr lang="hu-HU" sz="1100"/>
                      <a:t>6%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23</a:t>
                    </a:r>
                    <a:r>
                      <a:rPr lang="hu-HU" sz="1100"/>
                      <a:t>.</a:t>
                    </a:r>
                    <a:r>
                      <a:rPr lang="en-US" sz="1100"/>
                      <a:t>69</a:t>
                    </a:r>
                    <a:r>
                      <a:rPr lang="hu-HU" sz="1100"/>
                      <a:t>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'DM-GB fair'!$AC$12:$AC$15</c:f>
              <c:numCache>
                <c:formatCode>General</c:formatCode>
                <c:ptCount val="4"/>
                <c:pt idx="0">
                  <c:v>1.1708846872679881</c:v>
                </c:pt>
                <c:pt idx="1">
                  <c:v>1.160965090732496</c:v>
                </c:pt>
                <c:pt idx="2">
                  <c:v>1.241573653175488</c:v>
                </c:pt>
                <c:pt idx="3">
                  <c:v>1.2369250558269049</c:v>
                </c:pt>
              </c:numCache>
            </c:numRef>
          </c:val>
        </c:ser>
        <c:ser>
          <c:idx val="1"/>
          <c:order val="1"/>
          <c:tx>
            <c:strRef>
              <c:f>'DM-GB fair'!$AD$11</c:f>
              <c:strCache>
                <c:ptCount val="1"/>
                <c:pt idx="0">
                  <c:v>Item-kNN</c:v>
                </c:pt>
              </c:strCache>
            </c:strRef>
          </c:tx>
          <c:invertIfNegative val="0"/>
          <c:val>
            <c:numRef>
              <c:f>'DM-GB fair'!$AD$12:$AD$15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'DM-GB fair'!$AE$11</c:f>
              <c:strCache>
                <c:ptCount val="1"/>
                <c:pt idx="0">
                  <c:v>Item-kNN-B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5</a:t>
                    </a:r>
                    <a:r>
                      <a:rPr lang="hu-HU" sz="1100"/>
                      <a:t>.</a:t>
                    </a:r>
                    <a:r>
                      <a:rPr lang="en-US" sz="1100"/>
                      <a:t>5</a:t>
                    </a:r>
                    <a:r>
                      <a:rPr lang="hu-HU" sz="1100"/>
                      <a:t>2%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hu-HU" sz="1100"/>
                      <a:t>-3.21%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7</a:t>
                    </a:r>
                    <a:r>
                      <a:rPr lang="hu-HU" sz="1100"/>
                      <a:t>.</a:t>
                    </a:r>
                    <a:r>
                      <a:rPr lang="en-US" sz="1100"/>
                      <a:t>05</a:t>
                    </a:r>
                    <a:r>
                      <a:rPr lang="hu-HU" sz="1100"/>
                      <a:t>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tx>
                <c:rich>
                  <a:bodyPr/>
                  <a:lstStyle/>
                  <a:p>
                    <a:r>
                      <a:rPr lang="hu-HU" sz="1100"/>
                      <a:t>+</a:t>
                    </a:r>
                    <a:r>
                      <a:rPr lang="en-US" sz="1100"/>
                      <a:t>6</a:t>
                    </a:r>
                    <a:r>
                      <a:rPr lang="hu-HU" sz="1100"/>
                      <a:t>.</a:t>
                    </a:r>
                    <a:r>
                      <a:rPr lang="en-US" sz="1100"/>
                      <a:t>29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'DM-GB fair'!$AE$12:$AE$15</c:f>
              <c:numCache>
                <c:formatCode>General</c:formatCode>
                <c:ptCount val="4"/>
                <c:pt idx="0">
                  <c:v>1.0551884870649337</c:v>
                </c:pt>
                <c:pt idx="1">
                  <c:v>0.96794942268242889</c:v>
                </c:pt>
                <c:pt idx="2">
                  <c:v>1.0705005834921586</c:v>
                </c:pt>
                <c:pt idx="3">
                  <c:v>1.0629212733165248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444224"/>
        <c:axId val="131831424"/>
      </c:barChart>
      <c:catAx>
        <c:axId val="131444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131831424"/>
        <c:crosses val="autoZero"/>
        <c:auto val="1"/>
        <c:lblAlgn val="ctr"/>
        <c:lblOffset val="100"/>
        <c:noMultiLvlLbl val="0"/>
      </c:catAx>
      <c:valAx>
        <c:axId val="1318314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hu-HU"/>
                  <a:t>Relative CTR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14442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4.4218748749469345E-3"/>
          <c:y val="0.90782269751379796"/>
          <c:w val="0.99219002190261996"/>
          <c:h val="7.847261477743404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Exo 2 Light" panose="00000400000000000000" pitchFamily="2" charset="-18"/>
        </a:defRPr>
      </a:pPr>
      <a:endParaRPr lang="hu-H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920338581632023E-2"/>
          <c:y val="0"/>
          <c:w val="0.90526060323191571"/>
          <c:h val="0.95724003887269193"/>
        </c:manualLayout>
      </c:layout>
      <c:lineChart>
        <c:grouping val="standard"/>
        <c:varyColors val="0"/>
        <c:ser>
          <c:idx val="0"/>
          <c:order val="0"/>
          <c:tx>
            <c:v>Default setup</c:v>
          </c:tx>
          <c:marker>
            <c:symbol val="none"/>
          </c:marker>
          <c:val>
            <c:numRef>
              <c:f>'DM-GB fair'!$B$2:$B$100</c:f>
              <c:numCache>
                <c:formatCode>0.0000</c:formatCode>
                <c:ptCount val="99"/>
                <c:pt idx="0">
                  <c:v>0.15691736304549675</c:v>
                </c:pt>
                <c:pt idx="1">
                  <c:v>0.17803030303030304</c:v>
                </c:pt>
                <c:pt idx="2">
                  <c:v>0.1900094846664559</c:v>
                </c:pt>
                <c:pt idx="3">
                  <c:v>0.16948640483383687</c:v>
                </c:pt>
                <c:pt idx="4">
                  <c:v>0.15965166908563136</c:v>
                </c:pt>
                <c:pt idx="5">
                  <c:v>0.19043693322341301</c:v>
                </c:pt>
                <c:pt idx="6">
                  <c:v>0.20215971873430438</c:v>
                </c:pt>
                <c:pt idx="7">
                  <c:v>0.19525457241720218</c:v>
                </c:pt>
                <c:pt idx="8">
                  <c:v>0.20894117647058824</c:v>
                </c:pt>
                <c:pt idx="9">
                  <c:v>0.18414381193823462</c:v>
                </c:pt>
                <c:pt idx="10">
                  <c:v>0.20452508960573476</c:v>
                </c:pt>
                <c:pt idx="11">
                  <c:v>0.1999577256393997</c:v>
                </c:pt>
                <c:pt idx="12">
                  <c:v>0.20077648363838047</c:v>
                </c:pt>
                <c:pt idx="13">
                  <c:v>0.22326454033771106</c:v>
                </c:pt>
                <c:pt idx="14">
                  <c:v>0.21824414397257666</c:v>
                </c:pt>
                <c:pt idx="15">
                  <c:v>0.21390254805543138</c:v>
                </c:pt>
                <c:pt idx="16">
                  <c:v>0.20888208269525269</c:v>
                </c:pt>
                <c:pt idx="17">
                  <c:v>0.19289785181937746</c:v>
                </c:pt>
                <c:pt idx="18">
                  <c:v>0.17698091382301909</c:v>
                </c:pt>
                <c:pt idx="19">
                  <c:v>0.1445131375579598</c:v>
                </c:pt>
                <c:pt idx="20">
                  <c:v>9.1943127962085314E-2</c:v>
                </c:pt>
                <c:pt idx="21">
                  <c:v>8.4867075664621677E-2</c:v>
                </c:pt>
                <c:pt idx="22">
                  <c:v>8.247422680412371E-2</c:v>
                </c:pt>
                <c:pt idx="23">
                  <c:v>0.14304635761589404</c:v>
                </c:pt>
                <c:pt idx="24">
                  <c:v>0.12506596306068601</c:v>
                </c:pt>
                <c:pt idx="25">
                  <c:v>0.16679566563467493</c:v>
                </c:pt>
                <c:pt idx="26">
                  <c:v>0.17363135730482671</c:v>
                </c:pt>
                <c:pt idx="27">
                  <c:v>0.19071117561683598</c:v>
                </c:pt>
                <c:pt idx="28">
                  <c:v>0.17112613937077331</c:v>
                </c:pt>
                <c:pt idx="29">
                  <c:v>0.20340314136125653</c:v>
                </c:pt>
                <c:pt idx="30">
                  <c:v>0.19676277187658067</c:v>
                </c:pt>
                <c:pt idx="31">
                  <c:v>0.19311341199133156</c:v>
                </c:pt>
                <c:pt idx="32">
                  <c:v>0.17723970944309927</c:v>
                </c:pt>
                <c:pt idx="33">
                  <c:v>0.19995376791493297</c:v>
                </c:pt>
                <c:pt idx="34">
                  <c:v>0.19437056737588654</c:v>
                </c:pt>
                <c:pt idx="35">
                  <c:v>0.20084388185654009</c:v>
                </c:pt>
                <c:pt idx="36">
                  <c:v>0.18792467482042322</c:v>
                </c:pt>
                <c:pt idx="37">
                  <c:v>0.20185185185185187</c:v>
                </c:pt>
                <c:pt idx="38">
                  <c:v>0.19196428571428573</c:v>
                </c:pt>
                <c:pt idx="39">
                  <c:v>0.18402699662542182</c:v>
                </c:pt>
                <c:pt idx="40">
                  <c:v>0.19728292971057296</c:v>
                </c:pt>
                <c:pt idx="41">
                  <c:v>0.20336605890603085</c:v>
                </c:pt>
                <c:pt idx="42">
                  <c:v>0.10221793635486982</c:v>
                </c:pt>
                <c:pt idx="43">
                  <c:v>8.6956521739130432E-2</c:v>
                </c:pt>
                <c:pt idx="44">
                  <c:v>6.3492063492063489E-2</c:v>
                </c:pt>
                <c:pt idx="45">
                  <c:v>9.4323873121869781E-2</c:v>
                </c:pt>
                <c:pt idx="46">
                  <c:v>7.8518518518518515E-2</c:v>
                </c:pt>
                <c:pt idx="47">
                  <c:v>0.10890493381468111</c:v>
                </c:pt>
                <c:pt idx="48">
                  <c:v>0.14120020171457387</c:v>
                </c:pt>
                <c:pt idx="49">
                  <c:v>0.15637530072173217</c:v>
                </c:pt>
                <c:pt idx="50">
                  <c:v>0.16900149031296571</c:v>
                </c:pt>
                <c:pt idx="51">
                  <c:v>0.17727272727272728</c:v>
                </c:pt>
                <c:pt idx="52">
                  <c:v>0.19001116071428573</c:v>
                </c:pt>
                <c:pt idx="53">
                  <c:v>0.18084271133211202</c:v>
                </c:pt>
                <c:pt idx="54">
                  <c:v>0.18413173652694612</c:v>
                </c:pt>
                <c:pt idx="55">
                  <c:v>0.2136374785381408</c:v>
                </c:pt>
                <c:pt idx="56">
                  <c:v>0.21806020066889631</c:v>
                </c:pt>
                <c:pt idx="57">
                  <c:v>0.22691879866518352</c:v>
                </c:pt>
                <c:pt idx="58">
                  <c:v>0.20548231847666876</c:v>
                </c:pt>
                <c:pt idx="59">
                  <c:v>0.18837714963431509</c:v>
                </c:pt>
                <c:pt idx="60">
                  <c:v>0.21853310823485275</c:v>
                </c:pt>
                <c:pt idx="61">
                  <c:v>0.20870193175663476</c:v>
                </c:pt>
                <c:pt idx="62">
                  <c:v>0.19855929072774289</c:v>
                </c:pt>
                <c:pt idx="63">
                  <c:v>0.18915977361776229</c:v>
                </c:pt>
                <c:pt idx="64">
                  <c:v>0.18482490272373542</c:v>
                </c:pt>
                <c:pt idx="65">
                  <c:v>0.16252252252252253</c:v>
                </c:pt>
                <c:pt idx="66">
                  <c:v>0.1371308016877637</c:v>
                </c:pt>
                <c:pt idx="67">
                  <c:v>0.10920526014865638</c:v>
                </c:pt>
                <c:pt idx="68">
                  <c:v>9.1730368311327304E-2</c:v>
                </c:pt>
                <c:pt idx="69">
                  <c:v>8.728522336769759E-2</c:v>
                </c:pt>
                <c:pt idx="70">
                  <c:v>5.647840531561462E-2</c:v>
                </c:pt>
                <c:pt idx="71">
                  <c:v>9.1290661070304299E-2</c:v>
                </c:pt>
                <c:pt idx="72">
                  <c:v>0.11538461538461539</c:v>
                </c:pt>
                <c:pt idx="73">
                  <c:v>0.14786123273829571</c:v>
                </c:pt>
                <c:pt idx="74">
                  <c:v>0.14149253731343284</c:v>
                </c:pt>
                <c:pt idx="75">
                  <c:v>0.12985540119081374</c:v>
                </c:pt>
                <c:pt idx="76">
                  <c:v>0.15197889182058047</c:v>
                </c:pt>
                <c:pt idx="77">
                  <c:v>0.14927184466019416</c:v>
                </c:pt>
                <c:pt idx="78">
                  <c:v>0.15284787310742609</c:v>
                </c:pt>
                <c:pt idx="79">
                  <c:v>0.16844737440327348</c:v>
                </c:pt>
                <c:pt idx="80">
                  <c:v>0.16069465816663003</c:v>
                </c:pt>
                <c:pt idx="81">
                  <c:v>0.17183406113537117</c:v>
                </c:pt>
                <c:pt idx="82">
                  <c:v>0.16834592779177163</c:v>
                </c:pt>
                <c:pt idx="83">
                  <c:v>0.17300341983504325</c:v>
                </c:pt>
                <c:pt idx="84">
                  <c:v>0.17621560497549943</c:v>
                </c:pt>
                <c:pt idx="85">
                  <c:v>0.1904245709123758</c:v>
                </c:pt>
                <c:pt idx="86">
                  <c:v>0.20906567992599445</c:v>
                </c:pt>
                <c:pt idx="87">
                  <c:v>0.18386154191953247</c:v>
                </c:pt>
                <c:pt idx="88">
                  <c:v>0.16638749302065886</c:v>
                </c:pt>
                <c:pt idx="89">
                  <c:v>0.13383637807783955</c:v>
                </c:pt>
                <c:pt idx="90">
                  <c:v>0.15959980943306337</c:v>
                </c:pt>
                <c:pt idx="91">
                  <c:v>8.8520845231296399E-2</c:v>
                </c:pt>
                <c:pt idx="92">
                  <c:v>9.8339719029374204E-2</c:v>
                </c:pt>
                <c:pt idx="93">
                  <c:v>6.7771084337349394E-2</c:v>
                </c:pt>
                <c:pt idx="94">
                  <c:v>6.6192170818505341E-2</c:v>
                </c:pt>
                <c:pt idx="95">
                  <c:v>0.10379346680716543</c:v>
                </c:pt>
                <c:pt idx="96">
                  <c:v>0.11854103343465046</c:v>
                </c:pt>
                <c:pt idx="97">
                  <c:v>0.13990744037023853</c:v>
                </c:pt>
                <c:pt idx="98">
                  <c:v>0.14387464387464388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'DM-GB fair'!$C$1</c:f>
              <c:strCache>
                <c:ptCount val="1"/>
                <c:pt idx="0">
                  <c:v>RNN</c:v>
                </c:pt>
              </c:strCache>
            </c:strRef>
          </c:tx>
          <c:marker>
            <c:symbol val="none"/>
          </c:marker>
          <c:val>
            <c:numRef>
              <c:f>'DM-GB fair'!$C$2:$C$100</c:f>
              <c:numCache>
                <c:formatCode>0.0000</c:formatCode>
                <c:ptCount val="99"/>
                <c:pt idx="0">
                  <c:v>0.13038674033149172</c:v>
                </c:pt>
                <c:pt idx="1">
                  <c:v>0.17254601226993865</c:v>
                </c:pt>
                <c:pt idx="2">
                  <c:v>0.19835234474017743</c:v>
                </c:pt>
                <c:pt idx="3">
                  <c:v>0.17311072056239016</c:v>
                </c:pt>
                <c:pt idx="4">
                  <c:v>0.15454545454545454</c:v>
                </c:pt>
                <c:pt idx="5">
                  <c:v>0.15217391304347827</c:v>
                </c:pt>
                <c:pt idx="6">
                  <c:v>0.16923842707814835</c:v>
                </c:pt>
                <c:pt idx="7">
                  <c:v>0.19093851132686085</c:v>
                </c:pt>
                <c:pt idx="8">
                  <c:v>0.19392152415513722</c:v>
                </c:pt>
                <c:pt idx="9">
                  <c:v>0.18262411347517732</c:v>
                </c:pt>
                <c:pt idx="10">
                  <c:v>0.19634200088144557</c:v>
                </c:pt>
                <c:pt idx="11">
                  <c:v>0.19567926879933528</c:v>
                </c:pt>
                <c:pt idx="12">
                  <c:v>0.19287942741787484</c:v>
                </c:pt>
                <c:pt idx="13">
                  <c:v>0.19291609353507566</c:v>
                </c:pt>
                <c:pt idx="14">
                  <c:v>0.19242505833782086</c:v>
                </c:pt>
                <c:pt idx="15">
                  <c:v>0.21236897274633124</c:v>
                </c:pt>
                <c:pt idx="16">
                  <c:v>0.23159732324701776</c:v>
                </c:pt>
                <c:pt idx="17">
                  <c:v>0.18956043956043955</c:v>
                </c:pt>
                <c:pt idx="18">
                  <c:v>0.13981042654028436</c:v>
                </c:pt>
                <c:pt idx="19">
                  <c:v>0.12604456824512536</c:v>
                </c:pt>
                <c:pt idx="20">
                  <c:v>9.479077711357814E-2</c:v>
                </c:pt>
                <c:pt idx="21">
                  <c:v>7.6415094339622638E-2</c:v>
                </c:pt>
                <c:pt idx="22">
                  <c:v>9.5643939393939392E-2</c:v>
                </c:pt>
                <c:pt idx="23">
                  <c:v>0.12369597615499255</c:v>
                </c:pt>
                <c:pt idx="24">
                  <c:v>0.13125000000000001</c:v>
                </c:pt>
                <c:pt idx="25">
                  <c:v>0.14037168841439304</c:v>
                </c:pt>
                <c:pt idx="26">
                  <c:v>0.16558993539612377</c:v>
                </c:pt>
                <c:pt idx="27">
                  <c:v>0.16483516483516483</c:v>
                </c:pt>
                <c:pt idx="28">
                  <c:v>0.16802562609202096</c:v>
                </c:pt>
                <c:pt idx="29">
                  <c:v>0.18663101604278076</c:v>
                </c:pt>
                <c:pt idx="30">
                  <c:v>0.20627919045147899</c:v>
                </c:pt>
                <c:pt idx="31">
                  <c:v>0.1797211660329531</c:v>
                </c:pt>
                <c:pt idx="32">
                  <c:v>0.19551282051282051</c:v>
                </c:pt>
                <c:pt idx="33">
                  <c:v>0.18225304950968668</c:v>
                </c:pt>
                <c:pt idx="34">
                  <c:v>0.17594455622624636</c:v>
                </c:pt>
                <c:pt idx="35">
                  <c:v>0.19694397283531409</c:v>
                </c:pt>
                <c:pt idx="36">
                  <c:v>0.20291190563951345</c:v>
                </c:pt>
                <c:pt idx="37">
                  <c:v>0.20274531626785383</c:v>
                </c:pt>
                <c:pt idx="38">
                  <c:v>0.19710202461294166</c:v>
                </c:pt>
                <c:pt idx="39">
                  <c:v>0.19255514705882354</c:v>
                </c:pt>
                <c:pt idx="40">
                  <c:v>0.18780788177339902</c:v>
                </c:pt>
                <c:pt idx="41">
                  <c:v>0.1916403785488959</c:v>
                </c:pt>
                <c:pt idx="42">
                  <c:v>0.12327506899724011</c:v>
                </c:pt>
                <c:pt idx="43">
                  <c:v>9.2019543973941367E-2</c:v>
                </c:pt>
                <c:pt idx="44">
                  <c:v>6.8161434977578469E-2</c:v>
                </c:pt>
                <c:pt idx="45">
                  <c:v>0.12780656303972365</c:v>
                </c:pt>
                <c:pt idx="46">
                  <c:v>0.10566356720202874</c:v>
                </c:pt>
                <c:pt idx="47">
                  <c:v>0.1547029702970297</c:v>
                </c:pt>
                <c:pt idx="48">
                  <c:v>0.17303158887317302</c:v>
                </c:pt>
                <c:pt idx="49">
                  <c:v>0.17180984153461218</c:v>
                </c:pt>
                <c:pt idx="50">
                  <c:v>0.17512853470437018</c:v>
                </c:pt>
                <c:pt idx="51">
                  <c:v>0.18979703784969829</c:v>
                </c:pt>
                <c:pt idx="52">
                  <c:v>0.18981122317041635</c:v>
                </c:pt>
                <c:pt idx="53">
                  <c:v>0.17394636015325671</c:v>
                </c:pt>
                <c:pt idx="54">
                  <c:v>0.19109330819981149</c:v>
                </c:pt>
                <c:pt idx="55">
                  <c:v>0.1845444059976932</c:v>
                </c:pt>
                <c:pt idx="56">
                  <c:v>0.19477866061293983</c:v>
                </c:pt>
                <c:pt idx="57">
                  <c:v>0.20767343296899399</c:v>
                </c:pt>
                <c:pt idx="58">
                  <c:v>0.17679928475637013</c:v>
                </c:pt>
                <c:pt idx="59">
                  <c:v>0.2086316220085907</c:v>
                </c:pt>
                <c:pt idx="60">
                  <c:v>0.19495280292814487</c:v>
                </c:pt>
                <c:pt idx="61">
                  <c:v>0.20332187857961054</c:v>
                </c:pt>
                <c:pt idx="62">
                  <c:v>0.22152395915161036</c:v>
                </c:pt>
                <c:pt idx="63">
                  <c:v>0.22760777306231852</c:v>
                </c:pt>
                <c:pt idx="64">
                  <c:v>0.18271827182718273</c:v>
                </c:pt>
                <c:pt idx="65">
                  <c:v>0.16286644951140064</c:v>
                </c:pt>
                <c:pt idx="66">
                  <c:v>0.12771739130434784</c:v>
                </c:pt>
                <c:pt idx="67">
                  <c:v>0.10351966873706005</c:v>
                </c:pt>
                <c:pt idx="68">
                  <c:v>6.0913705583756347E-2</c:v>
                </c:pt>
                <c:pt idx="69">
                  <c:v>8.6507936507936506E-2</c:v>
                </c:pt>
                <c:pt idx="70">
                  <c:v>6.8303914044512665E-2</c:v>
                </c:pt>
                <c:pt idx="71">
                  <c:v>0.10259433962264151</c:v>
                </c:pt>
                <c:pt idx="72">
                  <c:v>0.11650023775558725</c:v>
                </c:pt>
                <c:pt idx="73">
                  <c:v>0.16193480546792849</c:v>
                </c:pt>
                <c:pt idx="74">
                  <c:v>0.15848214285714285</c:v>
                </c:pt>
                <c:pt idx="75">
                  <c:v>0.16182811152630067</c:v>
                </c:pt>
                <c:pt idx="76">
                  <c:v>0.17279305354558611</c:v>
                </c:pt>
                <c:pt idx="77">
                  <c:v>0.18912529550827423</c:v>
                </c:pt>
                <c:pt idx="78">
                  <c:v>0.16245972073039741</c:v>
                </c:pt>
                <c:pt idx="79">
                  <c:v>0.16570378151260504</c:v>
                </c:pt>
                <c:pt idx="80">
                  <c:v>0.20009328358208955</c:v>
                </c:pt>
                <c:pt idx="81">
                  <c:v>0.19009993028119918</c:v>
                </c:pt>
                <c:pt idx="82">
                  <c:v>0.18710832587287377</c:v>
                </c:pt>
                <c:pt idx="83">
                  <c:v>0.18877986348122866</c:v>
                </c:pt>
                <c:pt idx="84">
                  <c:v>0.19734530548506735</c:v>
                </c:pt>
                <c:pt idx="85">
                  <c:v>0.20109332292073409</c:v>
                </c:pt>
                <c:pt idx="86">
                  <c:v>0.20920087249652985</c:v>
                </c:pt>
                <c:pt idx="87">
                  <c:v>0.19755696499882547</c:v>
                </c:pt>
                <c:pt idx="88">
                  <c:v>0.18516209476309228</c:v>
                </c:pt>
                <c:pt idx="89">
                  <c:v>0.17268252666119771</c:v>
                </c:pt>
                <c:pt idx="90">
                  <c:v>0.13399778516057587</c:v>
                </c:pt>
                <c:pt idx="91">
                  <c:v>0.12161223071577484</c:v>
                </c:pt>
                <c:pt idx="92">
                  <c:v>8.8367899008115425E-2</c:v>
                </c:pt>
                <c:pt idx="93">
                  <c:v>8.5463258785942492E-2</c:v>
                </c:pt>
                <c:pt idx="94">
                  <c:v>6.6484517304189431E-2</c:v>
                </c:pt>
                <c:pt idx="95">
                  <c:v>0.12651757188498403</c:v>
                </c:pt>
                <c:pt idx="96">
                  <c:v>0.13496637848222862</c:v>
                </c:pt>
                <c:pt idx="97">
                  <c:v>0.16715976331360946</c:v>
                </c:pt>
                <c:pt idx="98">
                  <c:v>0.15441982890984865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538944"/>
        <c:axId val="131833152"/>
      </c:lineChart>
      <c:catAx>
        <c:axId val="131538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131833152"/>
        <c:crosses val="autoZero"/>
        <c:auto val="1"/>
        <c:lblAlgn val="ctr"/>
        <c:lblOffset val="100"/>
        <c:noMultiLvlLbl val="0"/>
      </c:catAx>
      <c:valAx>
        <c:axId val="131833152"/>
        <c:scaling>
          <c:orientation val="minMax"/>
          <c:max val="0.25"/>
          <c:min val="5.000000000000001E-2"/>
        </c:scaling>
        <c:delete val="1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hu-HU"/>
                  <a:t>CTR</a:t>
                </a:r>
              </a:p>
            </c:rich>
          </c:tx>
          <c:overlay val="0"/>
        </c:title>
        <c:numFmt formatCode="0.0000" sourceLinked="1"/>
        <c:majorTickMark val="none"/>
        <c:minorTickMark val="none"/>
        <c:tickLblPos val="nextTo"/>
        <c:crossAx val="1315389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1.3378043204987301E-2"/>
          <c:y val="0.90401169241599899"/>
          <c:w val="0.97301823720717817"/>
          <c:h val="7.8273685177107963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100">
          <a:latin typeface="Exo 2 Light" panose="00000400000000000000" pitchFamily="2" charset="-18"/>
        </a:defRPr>
      </a:pPr>
      <a:endParaRPr lang="hu-H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white bcg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3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6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28" indent="0" algn="ctr">
              <a:buNone/>
              <a:defRPr sz="2100"/>
            </a:lvl2pPr>
            <a:lvl3pPr marL="975657" indent="0" algn="ctr">
              <a:buNone/>
              <a:defRPr sz="1900"/>
            </a:lvl3pPr>
            <a:lvl4pPr marL="1463485" indent="0" algn="ctr">
              <a:buNone/>
              <a:defRPr sz="1700"/>
            </a:lvl4pPr>
            <a:lvl5pPr marL="1951315" indent="0" algn="ctr">
              <a:buNone/>
              <a:defRPr sz="1700"/>
            </a:lvl5pPr>
            <a:lvl6pPr marL="2439144" indent="0" algn="ctr">
              <a:buNone/>
              <a:defRPr sz="1700"/>
            </a:lvl6pPr>
            <a:lvl7pPr marL="2926972" indent="0" algn="ctr">
              <a:buNone/>
              <a:defRPr sz="1700"/>
            </a:lvl7pPr>
            <a:lvl8pPr marL="3414801" indent="0" algn="ctr">
              <a:buNone/>
              <a:defRPr sz="1700"/>
            </a:lvl8pPr>
            <a:lvl9pPr marL="390262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5" y="4567259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6" name="Rectangle 5"/>
          <p:cNvSpPr/>
          <p:nvPr/>
        </p:nvSpPr>
        <p:spPr>
          <a:xfrm>
            <a:off x="6610246" y="5067440"/>
            <a:ext cx="2533754" cy="1001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hu-H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82" y="5337962"/>
            <a:ext cx="2069773" cy="44819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01074" y="5006397"/>
            <a:ext cx="4997257" cy="117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65" tIns="48782" rIns="97565" bIns="48782" anchor="ctr">
            <a:spAutoFit/>
          </a:bodyPr>
          <a:lstStyle>
            <a:lvl1pPr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Exo 2 Light" charset="-18"/>
              </a:defRPr>
            </a:lvl1pPr>
            <a:lvl2pPr marL="742950" indent="-285750"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Exo 2 Light" charset="-18"/>
              </a:defRPr>
            </a:lvl2pPr>
            <a:lvl3pPr marL="1143000" indent="-228600"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rgbClr val="595959"/>
                </a:solidFill>
                <a:latin typeface="Exo 2 Light" charset="-18"/>
              </a:defRPr>
            </a:lvl3pPr>
            <a:lvl4pPr marL="1600200" indent="-228600">
              <a:spcBef>
                <a:spcPts val="500"/>
              </a:spcBef>
              <a:buClr>
                <a:srgbClr val="3076AD"/>
              </a:buClr>
              <a:buFont typeface="Exo 2 Light" charset="-18"/>
              <a:buChar char="–"/>
              <a:defRPr sz="1600">
                <a:solidFill>
                  <a:srgbClr val="595959"/>
                </a:solidFill>
                <a:latin typeface="Exo 2 Light" charset="-18"/>
              </a:defRPr>
            </a:lvl4pPr>
            <a:lvl5pPr marL="2057400" indent="-228600"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This presentation, including any supporting materials, is owned by Gravity 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R&amp;D </a:t>
            </a:r>
            <a:r>
              <a:rPr lang="hu-HU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and is for the sole use of the intended Gravity R&amp;D </a:t>
            </a:r>
            <a:r>
              <a:rPr lang="hu-HU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Zrt. 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audience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or other authorized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recipients. This presentation may contain information that is confidential, proprietary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or otherwise legally protected, and it may not be further copied, distributed or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publicly displayed without the express written permission of Gravity R&amp;D </a:t>
            </a:r>
            <a:r>
              <a:rPr lang="hu-HU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Zrt.</a:t>
            </a:r>
            <a:endParaRPr lang="en-US" altLang="en-US" sz="1000" dirty="0">
              <a:solidFill>
                <a:schemeClr val="bg1"/>
              </a:solidFill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© 2016 Gravity R&amp;D </a:t>
            </a:r>
            <a:r>
              <a:rPr lang="hu-HU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All rights reserved.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5" y="6256507"/>
            <a:ext cx="4997257" cy="364767"/>
          </a:xfrm>
        </p:spPr>
        <p:txBody>
          <a:bodyPr/>
          <a:lstStyle>
            <a:lvl1pPr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736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Only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1" y="255578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8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844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 - Blank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7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5498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 - Blank (w/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823842" y="6203937"/>
            <a:ext cx="818405" cy="364767"/>
          </a:xfrm>
        </p:spPr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8268" y="6203937"/>
            <a:ext cx="6822351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6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4325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5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8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21" indent="0" algn="ctr">
              <a:buNone/>
              <a:defRPr sz="2100"/>
            </a:lvl2pPr>
            <a:lvl3pPr marL="975642" indent="0" algn="ctr">
              <a:buNone/>
              <a:defRPr sz="1900"/>
            </a:lvl3pPr>
            <a:lvl4pPr marL="1463463" indent="0" algn="ctr">
              <a:buNone/>
              <a:defRPr sz="1700"/>
            </a:lvl4pPr>
            <a:lvl5pPr marL="1951285" indent="0" algn="ctr">
              <a:buNone/>
              <a:defRPr sz="1700"/>
            </a:lvl5pPr>
            <a:lvl6pPr marL="2439108" indent="0" algn="ctr">
              <a:buNone/>
              <a:defRPr sz="1700"/>
            </a:lvl6pPr>
            <a:lvl7pPr marL="2926928" indent="0" algn="ctr">
              <a:buNone/>
              <a:defRPr sz="1700"/>
            </a:lvl7pPr>
            <a:lvl8pPr marL="3414749" indent="0" algn="ctr">
              <a:buNone/>
              <a:defRPr sz="1700"/>
            </a:lvl8pPr>
            <a:lvl9pPr marL="3902570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7" y="4567261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1116C06-7617-41BA-9A01-D592C37AA5D4}" type="datetime1">
              <a:rPr lang="en-US" smtClean="0"/>
              <a:t>5/13/2016</a:t>
            </a:fld>
            <a:endParaRPr lang="hu-HU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4" y="6145282"/>
            <a:ext cx="2213107" cy="479233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801074" y="5508892"/>
            <a:ext cx="4997257" cy="11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63" tIns="48781" rIns="97563" bIns="48781" anchor="ctr">
            <a:spAutoFit/>
          </a:bodyPr>
          <a:lstStyle>
            <a:lvl1pPr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Exo 2 Light" charset="-18"/>
              </a:defRPr>
            </a:lvl1pPr>
            <a:lvl2pPr marL="742950" indent="-285750"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Exo 2 Light" charset="-18"/>
              </a:defRPr>
            </a:lvl2pPr>
            <a:lvl3pPr marL="1143000" indent="-228600"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rgbClr val="595959"/>
                </a:solidFill>
                <a:latin typeface="Exo 2 Light" charset="-18"/>
              </a:defRPr>
            </a:lvl3pPr>
            <a:lvl4pPr marL="1600200" indent="-228600">
              <a:spcBef>
                <a:spcPts val="500"/>
              </a:spcBef>
              <a:buClr>
                <a:srgbClr val="3076AD"/>
              </a:buClr>
              <a:buFont typeface="Exo 2 Light" charset="-18"/>
              <a:buChar char="–"/>
              <a:defRPr sz="1600">
                <a:solidFill>
                  <a:srgbClr val="595959"/>
                </a:solidFill>
                <a:latin typeface="Exo 2 Light" charset="-18"/>
              </a:defRPr>
            </a:lvl4pPr>
            <a:lvl5pPr marL="2057400" indent="-228600"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This presentation, including any supporting materials, is owned by Gravity 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R&amp;D </a:t>
            </a:r>
            <a:r>
              <a:rPr lang="hu-HU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and is for the sole use of the intended Gravity R&amp;D </a:t>
            </a:r>
            <a:r>
              <a:rPr lang="hu-HU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Zrt. 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audience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or other authorized</a:t>
            </a:r>
            <a:r>
              <a:rPr lang="en-US" altLang="en-US" sz="1000" dirty="0">
                <a:solidFill>
                  <a:schemeClr val="tx2"/>
                </a:solidFill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recipients. This presentation may contain information that is confidential, proprietary</a:t>
            </a:r>
            <a:r>
              <a:rPr lang="en-US" altLang="en-US" sz="1000" dirty="0">
                <a:solidFill>
                  <a:schemeClr val="tx2"/>
                </a:solidFill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or otherwise legally protected, and it may not be further copied, distributed or</a:t>
            </a:r>
            <a:r>
              <a:rPr lang="en-US" altLang="en-US" sz="1000" dirty="0">
                <a:solidFill>
                  <a:schemeClr val="tx2"/>
                </a:solidFill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publicly displayed without the express written permission of Gravity R&amp;D </a:t>
            </a:r>
            <a:r>
              <a:rPr lang="hu-HU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Zrt.</a:t>
            </a:r>
            <a:endParaRPr lang="en-US" altLang="en-US" sz="1000" dirty="0">
              <a:solidFill>
                <a:schemeClr val="tx2"/>
              </a:solidFill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© 2016 Gravity R&amp;D </a:t>
            </a:r>
            <a:r>
              <a:rPr lang="hu-HU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All rights reserved.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09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473177"/>
            <a:ext cx="8216841" cy="11029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583" y="1810219"/>
            <a:ext cx="8216841" cy="3915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6899"/>
            <a:ext cx="1758649" cy="379834"/>
          </a:xfrm>
          <a:prstGeom prst="rect">
            <a:avLst/>
          </a:prstGeom>
        </p:spPr>
      </p:pic>
      <p:sp>
        <p:nvSpPr>
          <p:cNvPr id="8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6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255580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1151550"/>
            <a:ext cx="8217984" cy="4848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6899"/>
            <a:ext cx="1758649" cy="379834"/>
          </a:xfrm>
          <a:prstGeom prst="rect">
            <a:avLst/>
          </a:prstGeom>
        </p:spPr>
      </p:pic>
      <p:sp>
        <p:nvSpPr>
          <p:cNvPr id="9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696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579" y="2887034"/>
            <a:ext cx="1068263" cy="812686"/>
          </a:xfrm>
        </p:spPr>
        <p:txBody>
          <a:bodyPr anchor="ctr">
            <a:noAutofit/>
          </a:bodyPr>
          <a:lstStyle>
            <a:lvl1pPr marL="0" indent="0" algn="ctr">
              <a:buNone/>
              <a:defRPr sz="5100">
                <a:solidFill>
                  <a:schemeClr val="bg1"/>
                </a:solidFill>
              </a:defRPr>
            </a:lvl1pPr>
            <a:lvl2pPr marL="48782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7564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6346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512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391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269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147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0257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3579" y="2596801"/>
            <a:ext cx="1068263" cy="2902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30" y="2187381"/>
            <a:ext cx="312110" cy="1921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9" name="Szövegdoboz 6"/>
          <p:cNvSpPr txBox="1">
            <a:spLocks noChangeArrowheads="1"/>
          </p:cNvSpPr>
          <p:nvPr userDrawn="1"/>
        </p:nvSpPr>
        <p:spPr bwMode="auto">
          <a:xfrm>
            <a:off x="463580" y="6368347"/>
            <a:ext cx="2171672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49236" rIns="0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4730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o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30" y="2187381"/>
            <a:ext cx="312110" cy="1921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6" name="Szövegdoboz 6"/>
          <p:cNvSpPr txBox="1">
            <a:spLocks noChangeArrowheads="1"/>
          </p:cNvSpPr>
          <p:nvPr userDrawn="1"/>
        </p:nvSpPr>
        <p:spPr bwMode="auto">
          <a:xfrm>
            <a:off x="463580" y="6368347"/>
            <a:ext cx="2171672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49236" rIns="0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4338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Y - 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473177"/>
            <a:ext cx="8216841" cy="11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79" y="1814701"/>
            <a:ext cx="4030984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64" y="1814701"/>
            <a:ext cx="4026558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6899"/>
            <a:ext cx="1758649" cy="379834"/>
          </a:xfrm>
          <a:prstGeom prst="rect">
            <a:avLst/>
          </a:prstGeom>
        </p:spPr>
      </p:pic>
      <p:sp>
        <p:nvSpPr>
          <p:cNvPr id="10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890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 - Title Only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473177"/>
            <a:ext cx="8216841" cy="11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6899"/>
            <a:ext cx="1758649" cy="379834"/>
          </a:xfrm>
          <a:prstGeom prst="rect">
            <a:avLst/>
          </a:prstGeom>
        </p:spPr>
      </p:pic>
      <p:sp>
        <p:nvSpPr>
          <p:cNvPr id="7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471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inverse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3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6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28" indent="0" algn="ctr">
              <a:buNone/>
              <a:defRPr sz="2100"/>
            </a:lvl2pPr>
            <a:lvl3pPr marL="975657" indent="0" algn="ctr">
              <a:buNone/>
              <a:defRPr sz="1900"/>
            </a:lvl3pPr>
            <a:lvl4pPr marL="1463485" indent="0" algn="ctr">
              <a:buNone/>
              <a:defRPr sz="1700"/>
            </a:lvl4pPr>
            <a:lvl5pPr marL="1951315" indent="0" algn="ctr">
              <a:buNone/>
              <a:defRPr sz="1700"/>
            </a:lvl5pPr>
            <a:lvl6pPr marL="2439144" indent="0" algn="ctr">
              <a:buNone/>
              <a:defRPr sz="1700"/>
            </a:lvl6pPr>
            <a:lvl7pPr marL="2926972" indent="0" algn="ctr">
              <a:buNone/>
              <a:defRPr sz="1700"/>
            </a:lvl7pPr>
            <a:lvl8pPr marL="3414801" indent="0" algn="ctr">
              <a:buNone/>
              <a:defRPr sz="1700"/>
            </a:lvl8pPr>
            <a:lvl9pPr marL="390262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5" y="4567259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5" y="6256507"/>
            <a:ext cx="4997257" cy="364767"/>
          </a:xfrm>
        </p:spPr>
        <p:txBody>
          <a:bodyPr/>
          <a:lstStyle>
            <a:lvl1pPr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6" y="6144346"/>
            <a:ext cx="2208186" cy="476926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1074" y="5006397"/>
            <a:ext cx="4997257" cy="117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65" tIns="48782" rIns="97565" bIns="48782" anchor="ctr">
            <a:spAutoFit/>
          </a:bodyPr>
          <a:lstStyle>
            <a:lvl1pPr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Exo 2 Light" charset="-18"/>
              </a:defRPr>
            </a:lvl1pPr>
            <a:lvl2pPr marL="742950" indent="-285750"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Exo 2 Light" charset="-18"/>
              </a:defRPr>
            </a:lvl2pPr>
            <a:lvl3pPr marL="1143000" indent="-228600"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rgbClr val="595959"/>
                </a:solidFill>
                <a:latin typeface="Exo 2 Light" charset="-18"/>
              </a:defRPr>
            </a:lvl3pPr>
            <a:lvl4pPr marL="1600200" indent="-228600">
              <a:spcBef>
                <a:spcPts val="500"/>
              </a:spcBef>
              <a:buClr>
                <a:srgbClr val="3076AD"/>
              </a:buClr>
              <a:buFont typeface="Exo 2 Light" charset="-18"/>
              <a:buChar char="–"/>
              <a:defRPr sz="1600">
                <a:solidFill>
                  <a:srgbClr val="595959"/>
                </a:solidFill>
                <a:latin typeface="Exo 2 Light" charset="-18"/>
              </a:defRPr>
            </a:lvl4pPr>
            <a:lvl5pPr marL="2057400" indent="-228600"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This presentation, including any supporting materials, is owned by Gravity 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R&amp;D </a:t>
            </a:r>
            <a:r>
              <a:rPr lang="hu-HU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and is for the sole use of the intended Gravity R&amp;D </a:t>
            </a:r>
            <a:r>
              <a:rPr lang="hu-HU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Zrt. 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audience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or other authorized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recipients. This presentation may contain information that is confidential, proprietary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or otherwise legally protected, and it may not be further copied, distributed or</a:t>
            </a:r>
            <a:r>
              <a:rPr lang="en-US" altLang="en-US" sz="1000" dirty="0">
                <a:solidFill>
                  <a:schemeClr val="bg1"/>
                </a:solidFill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publicly displayed without the express written permission of Gravity R&amp;D </a:t>
            </a:r>
            <a:r>
              <a:rPr lang="hu-HU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Zrt.</a:t>
            </a:r>
            <a:endParaRPr lang="en-US" altLang="en-US" sz="1000" dirty="0">
              <a:solidFill>
                <a:schemeClr val="bg1"/>
              </a:solidFill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© 2016 Gravity R&amp;D </a:t>
            </a:r>
            <a:r>
              <a:rPr lang="hu-HU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cs typeface="Times New Roman" panose="02020603050405020304" pitchFamily="18" charset="0"/>
              </a:rPr>
              <a:t>All rights reserved.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98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Only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255580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6899"/>
            <a:ext cx="1758649" cy="379834"/>
          </a:xfrm>
          <a:prstGeom prst="rect">
            <a:avLst/>
          </a:prstGeom>
        </p:spPr>
      </p:pic>
      <p:sp>
        <p:nvSpPr>
          <p:cNvPr id="7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222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 -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6899"/>
            <a:ext cx="1758649" cy="379834"/>
          </a:xfrm>
          <a:prstGeom prst="rect">
            <a:avLst/>
          </a:prstGeom>
        </p:spPr>
      </p:pic>
      <p:sp>
        <p:nvSpPr>
          <p:cNvPr id="6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8086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313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4300" b="0" i="0" kern="1200" cap="none" normalizeH="0" baseline="0" smtClean="0">
                <a:solidFill>
                  <a:srgbClr val="3076AD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4416" y="308064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2"/>
                </a:solidFill>
              </a:defRPr>
            </a:lvl1pPr>
            <a:lvl2pPr marL="487817" indent="0" algn="ctr">
              <a:buNone/>
              <a:defRPr sz="2100"/>
            </a:lvl2pPr>
            <a:lvl3pPr marL="975635" indent="0" algn="ctr">
              <a:buNone/>
              <a:defRPr sz="1900"/>
            </a:lvl3pPr>
            <a:lvl4pPr marL="1463452" indent="0" algn="ctr">
              <a:buNone/>
              <a:defRPr sz="1700"/>
            </a:lvl4pPr>
            <a:lvl5pPr marL="1951270" indent="0" algn="ctr">
              <a:buNone/>
              <a:defRPr sz="1700"/>
            </a:lvl5pPr>
            <a:lvl6pPr marL="2439089" indent="0" algn="ctr">
              <a:buNone/>
              <a:defRPr sz="1700"/>
            </a:lvl6pPr>
            <a:lvl7pPr marL="2926906" indent="0" algn="ctr">
              <a:buNone/>
              <a:defRPr sz="1700"/>
            </a:lvl7pPr>
            <a:lvl8pPr marL="3414723" indent="0" algn="ctr">
              <a:buNone/>
              <a:defRPr sz="1700"/>
            </a:lvl8pPr>
            <a:lvl9pPr marL="3902541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4411" y="4402282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fld id="{E1116C06-7617-41BA-9A01-D592C37AA5D4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4416" y="6203940"/>
            <a:ext cx="4997257" cy="420581"/>
          </a:xfrm>
        </p:spPr>
        <p:txBody>
          <a:bodyPr/>
          <a:lstStyle>
            <a:lvl1pPr>
              <a:defRPr sz="11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Rectangle 6"/>
          <p:cNvSpPr/>
          <p:nvPr userDrawn="1"/>
        </p:nvSpPr>
        <p:spPr>
          <a:xfrm>
            <a:off x="0" y="4"/>
            <a:ext cx="146337" cy="6858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9C14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5" y="6145282"/>
            <a:ext cx="2213107" cy="479233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54416" y="4897622"/>
            <a:ext cx="4997257" cy="11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62" tIns="48781" rIns="97562" bIns="48781" anchor="ctr">
            <a:spAutoFit/>
          </a:bodyPr>
          <a:lstStyle>
            <a:lvl1pPr>
              <a:spcBef>
                <a:spcPts val="10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Exo 2 Light" charset="-18"/>
              </a:defRPr>
            </a:lvl1pPr>
            <a:lvl2pPr marL="742950" indent="-285750">
              <a:spcBef>
                <a:spcPts val="500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Exo 2 Light" charset="-18"/>
              </a:defRPr>
            </a:lvl2pPr>
            <a:lvl3pPr marL="1143000" indent="-228600">
              <a:spcBef>
                <a:spcPts val="500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>
                <a:solidFill>
                  <a:srgbClr val="595959"/>
                </a:solidFill>
                <a:latin typeface="Exo 2 Light" charset="-18"/>
              </a:defRPr>
            </a:lvl3pPr>
            <a:lvl4pPr marL="1600200" indent="-228600">
              <a:spcBef>
                <a:spcPts val="500"/>
              </a:spcBef>
              <a:buClr>
                <a:srgbClr val="3076AD"/>
              </a:buClr>
              <a:buFont typeface="Exo 2 Light" charset="-18"/>
              <a:buChar char="–"/>
              <a:defRPr sz="1600">
                <a:solidFill>
                  <a:srgbClr val="595959"/>
                </a:solidFill>
                <a:latin typeface="Exo 2 Light" charset="-18"/>
              </a:defRPr>
            </a:lvl4pPr>
            <a:lvl5pPr marL="2057400" indent="-228600">
              <a:spcBef>
                <a:spcPts val="500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Exo 2 Light" charset="-1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This presentation, including any supporting materials, is owned by Gravity 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R&amp;D </a:t>
            </a:r>
            <a:r>
              <a:rPr lang="hu-HU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and is for the sole use of the intended Gravity R&amp;D </a:t>
            </a:r>
            <a:r>
              <a:rPr lang="hu-HU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Zrt. 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audience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or other authorized</a:t>
            </a:r>
            <a:r>
              <a:rPr lang="en-US" altLang="en-US" sz="1000" dirty="0">
                <a:solidFill>
                  <a:schemeClr val="tx2"/>
                </a:solidFill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recipients. This presentation may contain information that is confidential, proprietary</a:t>
            </a:r>
            <a:r>
              <a:rPr lang="en-US" altLang="en-US" sz="1000" dirty="0">
                <a:solidFill>
                  <a:schemeClr val="tx2"/>
                </a:solidFill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or otherwise legally protected, and it may not be further copied, distributed or</a:t>
            </a:r>
            <a:r>
              <a:rPr lang="en-US" altLang="en-US" sz="1000" dirty="0">
                <a:solidFill>
                  <a:schemeClr val="tx2"/>
                </a:solidFill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publicly displayed without the express written permission of Gravity R&amp;D </a:t>
            </a:r>
            <a:r>
              <a:rPr lang="hu-HU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Zrt.</a:t>
            </a:r>
            <a:endParaRPr lang="en-US" altLang="en-US" sz="1000" dirty="0">
              <a:solidFill>
                <a:schemeClr val="tx2"/>
              </a:solidFill>
            </a:endParaRP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© 2016 Gravity R&amp;D </a:t>
            </a:r>
            <a:r>
              <a:rPr lang="hu-HU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Zrt.</a:t>
            </a:r>
            <a:r>
              <a:rPr lang="en-US" altLang="en-US" sz="100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cs typeface="Times New Roman" panose="02020603050405020304" pitchFamily="18" charset="0"/>
              </a:rPr>
              <a:t>All rights reserved.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8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and Content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4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986570"/>
            <a:ext cx="8217984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9C14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8" y="6203941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1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4" y="6203941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1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9629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50" y="2596801"/>
            <a:ext cx="6987608" cy="859523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6352" y="2306569"/>
            <a:ext cx="1068263" cy="290232"/>
          </a:xfr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rgbClr val="7F7F7F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1930261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9" name="Szövegdoboz 6"/>
          <p:cNvSpPr txBox="1">
            <a:spLocks noChangeArrowheads="1"/>
          </p:cNvSpPr>
          <p:nvPr userDrawn="1"/>
        </p:nvSpPr>
        <p:spPr bwMode="auto">
          <a:xfrm>
            <a:off x="626350" y="6368347"/>
            <a:ext cx="2171672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6027" tIns="49236" rIns="96027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2801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o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6350" y="2530810"/>
            <a:ext cx="6987608" cy="859523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930261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6" name="Szövegdoboz 6"/>
          <p:cNvSpPr txBox="1">
            <a:spLocks noChangeArrowheads="1"/>
          </p:cNvSpPr>
          <p:nvPr userDrawn="1"/>
        </p:nvSpPr>
        <p:spPr bwMode="auto">
          <a:xfrm>
            <a:off x="626350" y="6368347"/>
            <a:ext cx="2171672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6027" tIns="49236" rIns="96027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3604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3584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986570"/>
            <a:ext cx="4031555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4"/>
          </p:nvPr>
        </p:nvSpPr>
        <p:spPr>
          <a:xfrm>
            <a:off x="4685531" y="986570"/>
            <a:ext cx="4031555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8" y="6203941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1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4" y="6203941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1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6082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basic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3584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8" y="6203941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1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4" y="6203941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9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0577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2" tIns="48781" rIns="97562" bIns="48781" rtlCol="0" anchor="ctr"/>
          <a:lstStyle/>
          <a:p>
            <a:pPr algn="ctr"/>
            <a:endParaRPr lang="en-US" sz="190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8" y="6203941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1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4" y="6203941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0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9349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8" y="6203941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1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4" y="6203941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9" name="Szövegdoboz 6"/>
          <p:cNvSpPr txBox="1">
            <a:spLocks noChangeArrowheads="1"/>
          </p:cNvSpPr>
          <p:nvPr userDrawn="1"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7096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0" y="1803099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9" name="Rectangle 8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9C14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2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6782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white bcg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2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5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32" indent="0" algn="ctr">
              <a:buNone/>
              <a:defRPr sz="2100"/>
            </a:lvl2pPr>
            <a:lvl3pPr marL="975665" indent="0" algn="ctr">
              <a:buNone/>
              <a:defRPr sz="1900"/>
            </a:lvl3pPr>
            <a:lvl4pPr marL="1463497" indent="0" algn="ctr">
              <a:buNone/>
              <a:defRPr sz="1700"/>
            </a:lvl4pPr>
            <a:lvl5pPr marL="1951330" indent="0" algn="ctr">
              <a:buNone/>
              <a:defRPr sz="1700"/>
            </a:lvl5pPr>
            <a:lvl6pPr marL="2439162" indent="0" algn="ctr">
              <a:buNone/>
              <a:defRPr sz="1700"/>
            </a:lvl6pPr>
            <a:lvl7pPr marL="2926994" indent="0" algn="ctr">
              <a:buNone/>
              <a:defRPr sz="1700"/>
            </a:lvl7pPr>
            <a:lvl8pPr marL="3414827" indent="0" algn="ctr">
              <a:buNone/>
              <a:defRPr sz="1700"/>
            </a:lvl8pPr>
            <a:lvl9pPr marL="390265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4" y="4567258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4" y="6203935"/>
            <a:ext cx="4997257" cy="364767"/>
          </a:xfrm>
        </p:spPr>
        <p:txBody>
          <a:bodyPr/>
          <a:lstStyle>
            <a:lvl1pPr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grpSp>
        <p:nvGrpSpPr>
          <p:cNvPr id="9" name="Group 8"/>
          <p:cNvGrpSpPr/>
          <p:nvPr/>
        </p:nvGrpSpPr>
        <p:grpSpPr>
          <a:xfrm>
            <a:off x="6610246" y="5067439"/>
            <a:ext cx="2533754" cy="1001082"/>
            <a:chOff x="6504666" y="4415242"/>
            <a:chExt cx="2493284" cy="875715"/>
          </a:xfrm>
        </p:grpSpPr>
        <p:sp>
          <p:nvSpPr>
            <p:cNvPr id="6" name="Rectangle 5"/>
            <p:cNvSpPr/>
            <p:nvPr userDrawn="1"/>
          </p:nvSpPr>
          <p:spPr>
            <a:xfrm>
              <a:off x="6504666" y="4415242"/>
              <a:ext cx="2493284" cy="87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385" y="4604232"/>
              <a:ext cx="2187847" cy="497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365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inverse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2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5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32" indent="0" algn="ctr">
              <a:buNone/>
              <a:defRPr sz="2100"/>
            </a:lvl2pPr>
            <a:lvl3pPr marL="975665" indent="0" algn="ctr">
              <a:buNone/>
              <a:defRPr sz="1900"/>
            </a:lvl3pPr>
            <a:lvl4pPr marL="1463497" indent="0" algn="ctr">
              <a:buNone/>
              <a:defRPr sz="1700"/>
            </a:lvl4pPr>
            <a:lvl5pPr marL="1951330" indent="0" algn="ctr">
              <a:buNone/>
              <a:defRPr sz="1700"/>
            </a:lvl5pPr>
            <a:lvl6pPr marL="2439162" indent="0" algn="ctr">
              <a:buNone/>
              <a:defRPr sz="1700"/>
            </a:lvl6pPr>
            <a:lvl7pPr marL="2926994" indent="0" algn="ctr">
              <a:buNone/>
              <a:defRPr sz="1700"/>
            </a:lvl7pPr>
            <a:lvl8pPr marL="3414827" indent="0" algn="ctr">
              <a:buNone/>
              <a:defRPr sz="1700"/>
            </a:lvl8pPr>
            <a:lvl9pPr marL="390265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4" y="4567258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4" y="6203935"/>
            <a:ext cx="4997257" cy="364767"/>
          </a:xfrm>
        </p:spPr>
        <p:txBody>
          <a:bodyPr/>
          <a:lstStyle>
            <a:lvl1pPr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9" y="6144346"/>
            <a:ext cx="2202453" cy="4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0" y="1803098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9" name="Rectangle 8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0" y="255577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1234041"/>
            <a:ext cx="8217984" cy="4848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Section Header (w/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579" y="2887034"/>
            <a:ext cx="1068263" cy="812686"/>
          </a:xfrm>
        </p:spPr>
        <p:txBody>
          <a:bodyPr anchor="ctr">
            <a:noAutofit/>
          </a:bodyPr>
          <a:lstStyle>
            <a:lvl1pPr marL="0" indent="0" algn="ctr">
              <a:buNone/>
              <a:defRPr sz="5100">
                <a:solidFill>
                  <a:schemeClr val="bg1"/>
                </a:solidFill>
              </a:defRPr>
            </a:lvl1pPr>
            <a:lvl2pPr marL="48783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756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6349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5133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3916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269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1482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0265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3579" y="2596801"/>
            <a:ext cx="1068263" cy="2902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7" y="2187378"/>
            <a:ext cx="312110" cy="1921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03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Section Header (w/o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7" y="2187378"/>
            <a:ext cx="312110" cy="1921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2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79" y="2020924"/>
            <a:ext cx="4030984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61" y="2020924"/>
            <a:ext cx="4026558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4" name="Rectangle 13"/>
          <p:cNvSpPr/>
          <p:nvPr/>
        </p:nvSpPr>
        <p:spPr>
          <a:xfrm>
            <a:off x="0" y="1803098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083256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 - Title Only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30044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Only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0" y="255577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90844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01549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1" y="255578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1234041"/>
            <a:ext cx="8217984" cy="4848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5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0204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2024-6FFC-42FF-8E2C-3A651BAC41EA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382-6575-4366-8BF4-466C072903FA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0" y="1803098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9" name="Rectangle 8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1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4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7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24" indent="0" algn="ctr">
              <a:buNone/>
              <a:defRPr sz="2100"/>
            </a:lvl2pPr>
            <a:lvl3pPr marL="975650" indent="0" algn="ctr">
              <a:buNone/>
              <a:defRPr sz="1900"/>
            </a:lvl3pPr>
            <a:lvl4pPr marL="1463474" indent="0" algn="ctr">
              <a:buNone/>
              <a:defRPr sz="1700"/>
            </a:lvl4pPr>
            <a:lvl5pPr marL="1951300" indent="0" algn="ctr">
              <a:buNone/>
              <a:defRPr sz="1700"/>
            </a:lvl5pPr>
            <a:lvl6pPr marL="2439126" indent="0" algn="ctr">
              <a:buNone/>
              <a:defRPr sz="1700"/>
            </a:lvl6pPr>
            <a:lvl7pPr marL="2926950" indent="0" algn="ctr">
              <a:buNone/>
              <a:defRPr sz="1700"/>
            </a:lvl7pPr>
            <a:lvl8pPr marL="3414775" indent="0" algn="ctr">
              <a:buNone/>
              <a:defRPr sz="1700"/>
            </a:lvl8pPr>
            <a:lvl9pPr marL="390259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6" y="4567260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1116C06-7617-41BA-9A01-D592C37AA5D4}" type="datetime1">
              <a:rPr lang="en-US" smtClean="0"/>
              <a:t>5/13/2016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4" y="6203937"/>
            <a:ext cx="4997257" cy="364767"/>
          </a:xfrm>
        </p:spPr>
        <p:txBody>
          <a:bodyPr/>
          <a:lstStyle>
            <a:lvl1pPr>
              <a:defRPr sz="11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96" y="6078274"/>
            <a:ext cx="2379996" cy="6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473177"/>
            <a:ext cx="8216841" cy="11029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582" y="1810217"/>
            <a:ext cx="8216841" cy="3915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662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255579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1151550"/>
            <a:ext cx="8217984" cy="4848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696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579" y="2887034"/>
            <a:ext cx="1068263" cy="812686"/>
          </a:xfrm>
        </p:spPr>
        <p:txBody>
          <a:bodyPr anchor="ctr">
            <a:noAutofit/>
          </a:bodyPr>
          <a:lstStyle>
            <a:lvl1pPr marL="0" indent="0" algn="ctr">
              <a:buNone/>
              <a:defRPr sz="5100">
                <a:solidFill>
                  <a:schemeClr val="bg1"/>
                </a:solidFill>
              </a:defRPr>
            </a:lvl1pPr>
            <a:lvl2pPr marL="48782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7565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63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513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391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2695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1477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0259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3579" y="2596801"/>
            <a:ext cx="1068263" cy="2902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9" y="2187380"/>
            <a:ext cx="312110" cy="1921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4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0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o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9" y="2187380"/>
            <a:ext cx="312110" cy="1921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4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Y - 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473177"/>
            <a:ext cx="8216841" cy="11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79" y="1814700"/>
            <a:ext cx="4030984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63" y="1814700"/>
            <a:ext cx="4026558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89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 - Title Only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473177"/>
            <a:ext cx="8216841" cy="11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713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Only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255579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422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 -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808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w/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62017" y="6203937"/>
            <a:ext cx="818405" cy="364767"/>
          </a:xfrm>
        </p:spPr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37"/>
            <a:ext cx="6871778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0" y="1803099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9" name="Rectangle 8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14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23595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312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4300" b="0" i="0" kern="1200" cap="none" normalizeH="0" baseline="0" smtClean="0">
                <a:solidFill>
                  <a:srgbClr val="3076AD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4415" y="308064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2"/>
                </a:solidFill>
              </a:defRPr>
            </a:lvl1pPr>
            <a:lvl2pPr marL="487821" indent="0" algn="ctr">
              <a:buNone/>
              <a:defRPr sz="2100"/>
            </a:lvl2pPr>
            <a:lvl3pPr marL="975642" indent="0" algn="ctr">
              <a:buNone/>
              <a:defRPr sz="1900"/>
            </a:lvl3pPr>
            <a:lvl4pPr marL="1463463" indent="0" algn="ctr">
              <a:buNone/>
              <a:defRPr sz="1700"/>
            </a:lvl4pPr>
            <a:lvl5pPr marL="1951285" indent="0" algn="ctr">
              <a:buNone/>
              <a:defRPr sz="1700"/>
            </a:lvl5pPr>
            <a:lvl6pPr marL="2439108" indent="0" algn="ctr">
              <a:buNone/>
              <a:defRPr sz="1700"/>
            </a:lvl6pPr>
            <a:lvl7pPr marL="2926928" indent="0" algn="ctr">
              <a:buNone/>
              <a:defRPr sz="1700"/>
            </a:lvl7pPr>
            <a:lvl8pPr marL="3414749" indent="0" algn="ctr">
              <a:buNone/>
              <a:defRPr sz="1700"/>
            </a:lvl8pPr>
            <a:lvl9pPr marL="3902570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4411" y="4402280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fld id="{E1116C06-7617-41BA-9A01-D592C37AA5D4}" type="datetime1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4415" y="6203939"/>
            <a:ext cx="4997257" cy="364767"/>
          </a:xfrm>
        </p:spPr>
        <p:txBody>
          <a:bodyPr/>
          <a:lstStyle>
            <a:lvl1pPr>
              <a:defRPr sz="11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Rectangle 6"/>
          <p:cNvSpPr/>
          <p:nvPr userDrawn="1"/>
        </p:nvSpPr>
        <p:spPr>
          <a:xfrm>
            <a:off x="0" y="4"/>
            <a:ext cx="146337" cy="6858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96" y="6081780"/>
            <a:ext cx="2379996" cy="6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and Content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986570"/>
            <a:ext cx="8217984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50" y="2596801"/>
            <a:ext cx="6987608" cy="859523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6352" y="2306569"/>
            <a:ext cx="1068263" cy="290232"/>
          </a:xfr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rgbClr val="7F7F7F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1930261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o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6350" y="2530810"/>
            <a:ext cx="6987608" cy="859523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930261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3583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986570"/>
            <a:ext cx="4031555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4"/>
          </p:nvPr>
        </p:nvSpPr>
        <p:spPr>
          <a:xfrm>
            <a:off x="4685531" y="986570"/>
            <a:ext cx="4031555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8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basic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3583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7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5/13/2016</a:t>
            </a:fld>
            <a:endParaRPr lang="hu-H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Section Header (w/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579" y="2887034"/>
            <a:ext cx="1068263" cy="812686"/>
          </a:xfrm>
        </p:spPr>
        <p:txBody>
          <a:bodyPr anchor="ctr">
            <a:noAutofit/>
          </a:bodyPr>
          <a:lstStyle>
            <a:lvl1pPr marL="0" indent="0" algn="ctr">
              <a:buNone/>
              <a:defRPr sz="5100">
                <a:solidFill>
                  <a:schemeClr val="bg1"/>
                </a:solidFill>
              </a:defRPr>
            </a:lvl1pPr>
            <a:lvl2pPr marL="4878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756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63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5131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3914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26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1480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0262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3579" y="2596801"/>
            <a:ext cx="1068263" cy="2902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8" y="2187379"/>
            <a:ext cx="312110" cy="19217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7" name="Szövegdoboz 6"/>
          <p:cNvSpPr txBox="1">
            <a:spLocks noChangeArrowheads="1"/>
          </p:cNvSpPr>
          <p:nvPr/>
        </p:nvSpPr>
        <p:spPr bwMode="auto">
          <a:xfrm>
            <a:off x="463580" y="6368347"/>
            <a:ext cx="2171672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49236" rIns="0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50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Section Header (w/o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8" y="2187379"/>
            <a:ext cx="312110" cy="1921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7" name="Szövegdoboz 6"/>
          <p:cNvSpPr txBox="1">
            <a:spLocks noChangeArrowheads="1"/>
          </p:cNvSpPr>
          <p:nvPr/>
        </p:nvSpPr>
        <p:spPr bwMode="auto">
          <a:xfrm>
            <a:off x="463580" y="6368347"/>
            <a:ext cx="2171672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49236" rIns="0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84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79" y="2020925"/>
            <a:ext cx="4030984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62" y="2020925"/>
            <a:ext cx="4026558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sp>
        <p:nvSpPr>
          <p:cNvPr id="14" name="Rectangle 13"/>
          <p:cNvSpPr/>
          <p:nvPr/>
        </p:nvSpPr>
        <p:spPr>
          <a:xfrm>
            <a:off x="0" y="1803099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5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325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 - Title Only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5" tIns="48782" rIns="97565" bIns="48782" rtlCol="0" anchor="ctr"/>
          <a:lstStyle/>
          <a:p>
            <a:pPr algn="ctr"/>
            <a:endParaRPr lang="en-US" sz="19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1" y="6203936"/>
            <a:ext cx="1731400" cy="374924"/>
          </a:xfrm>
          <a:prstGeom prst="rect">
            <a:avLst/>
          </a:prstGeom>
        </p:spPr>
      </p:pic>
      <p:sp>
        <p:nvSpPr>
          <p:cNvPr id="11" name="Szövegdoboz 6"/>
          <p:cNvSpPr txBox="1">
            <a:spLocks noChangeArrowheads="1"/>
          </p:cNvSpPr>
          <p:nvPr/>
        </p:nvSpPr>
        <p:spPr bwMode="auto">
          <a:xfrm rot="16200000">
            <a:off x="7701957" y="3333117"/>
            <a:ext cx="2442916" cy="19176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9936" tIns="49236" rIns="49936" bIns="4923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="0" spc="0" baseline="0" dirty="0" smtClean="0">
                <a:solidFill>
                  <a:schemeClr val="tx2"/>
                </a:solidFill>
                <a:latin typeface="Exo 2 Light" charset="0"/>
              </a:rPr>
              <a:t>Copyright</a:t>
            </a:r>
            <a:r>
              <a:rPr lang="en-US" sz="600" spc="0" baseline="0" dirty="0" smtClean="0">
                <a:solidFill>
                  <a:schemeClr val="tx2"/>
                </a:solidFill>
                <a:latin typeface="Exo 2 Light" charset="0"/>
              </a:rPr>
              <a:t> © 2016 by Gravity R&amp;D Zrt.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044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1" y="514422"/>
            <a:ext cx="8216841" cy="1102920"/>
          </a:xfrm>
          <a:prstGeom prst="rect">
            <a:avLst/>
          </a:prstGeom>
        </p:spPr>
        <p:txBody>
          <a:bodyPr vert="horz" lIns="97565" tIns="48782" rIns="97565" bIns="4878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1" y="2057687"/>
            <a:ext cx="8216841" cy="3915485"/>
          </a:xfrm>
          <a:prstGeom prst="rect">
            <a:avLst/>
          </a:prstGeom>
        </p:spPr>
        <p:txBody>
          <a:bodyPr vert="horz" lIns="97565" tIns="48782" rIns="97565" bIns="487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5" y="6203937"/>
            <a:ext cx="818405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7"/>
            <a:ext cx="4997257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marL="0" algn="l" defTabSz="4878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1" y="6203937"/>
            <a:ext cx="337496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5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75657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4" indent="-243914" algn="l" defTabSz="975657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43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71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400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30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58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87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715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43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8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57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85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15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44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72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801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629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2" y="514422"/>
            <a:ext cx="8216841" cy="1102920"/>
          </a:xfrm>
          <a:prstGeom prst="rect">
            <a:avLst/>
          </a:prstGeom>
        </p:spPr>
        <p:txBody>
          <a:bodyPr vert="horz" lIns="97564" tIns="48781" rIns="97564" bIns="4878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2" y="2057689"/>
            <a:ext cx="8216841" cy="3915485"/>
          </a:xfrm>
          <a:prstGeom prst="rect">
            <a:avLst/>
          </a:prstGeom>
        </p:spPr>
        <p:txBody>
          <a:bodyPr vert="horz" lIns="97564" tIns="48781" rIns="97564" bIns="487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5/13/2016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1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sldNum="0" hdr="0" ftr="0"/>
  <p:txStyles>
    <p:titleStyle>
      <a:lvl1pPr algn="l" defTabSz="975650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2" indent="-243912" algn="l" defTabSz="975650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38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62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387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14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38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63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688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11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4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5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74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0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26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5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775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599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3" y="514422"/>
            <a:ext cx="8216841" cy="1102920"/>
          </a:xfrm>
          <a:prstGeom prst="rect">
            <a:avLst/>
          </a:prstGeom>
        </p:spPr>
        <p:txBody>
          <a:bodyPr vert="horz" lIns="97563" tIns="48781" rIns="97563" bIns="4878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3" y="2057690"/>
            <a:ext cx="8216841" cy="3915485"/>
          </a:xfrm>
          <a:prstGeom prst="rect">
            <a:avLst/>
          </a:prstGeom>
        </p:spPr>
        <p:txBody>
          <a:bodyPr vert="horz" lIns="97563" tIns="48781" rIns="97563" bIns="487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7" y="6203940"/>
            <a:ext cx="818405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5/13/2016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40"/>
            <a:ext cx="4997257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marL="0" algn="l" defTabSz="487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3" y="6203940"/>
            <a:ext cx="337496" cy="364767"/>
          </a:xfrm>
          <a:prstGeom prst="rect">
            <a:avLst/>
          </a:prstGeom>
        </p:spPr>
        <p:txBody>
          <a:bodyPr vert="horz" lIns="97563" tIns="48781" rIns="97563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35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sldNum="0" hdr="0" ftr="0"/>
  <p:txStyles>
    <p:titleStyle>
      <a:lvl1pPr algn="l" defTabSz="975642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0" indent="-243910" algn="l" defTabSz="975642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33" indent="-243910" algn="l" defTabSz="975642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53" indent="-243910" algn="l" defTabSz="975642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374" indent="-243910" algn="l" defTabSz="975642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198" indent="-243910" algn="l" defTabSz="975642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17" indent="-243910" algn="l" defTabSz="975642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39" indent="-243910" algn="l" defTabSz="975642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660" indent="-243910" algn="l" defTabSz="975642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479" indent="-243910" algn="l" defTabSz="975642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1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42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63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285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08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28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749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570" algn="l" defTabSz="9756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0" y="514422"/>
            <a:ext cx="8216841" cy="1102920"/>
          </a:xfrm>
          <a:prstGeom prst="rect">
            <a:avLst/>
          </a:prstGeom>
        </p:spPr>
        <p:txBody>
          <a:bodyPr vert="horz" lIns="97566" tIns="48783" rIns="97566" bIns="4878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0" y="2057686"/>
            <a:ext cx="8216841" cy="3915485"/>
          </a:xfrm>
          <a:prstGeom prst="rect">
            <a:avLst/>
          </a:prstGeom>
        </p:spPr>
        <p:txBody>
          <a:bodyPr vert="horz" lIns="97566" tIns="48783" rIns="97566" bIns="4878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4" y="6203936"/>
            <a:ext cx="818405" cy="364767"/>
          </a:xfrm>
          <a:prstGeom prst="rect">
            <a:avLst/>
          </a:prstGeom>
        </p:spPr>
        <p:txBody>
          <a:bodyPr vert="horz" lIns="97566" tIns="48783" rIns="97566" bIns="48783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EF61E50C-69BD-495A-BB77-9DE2395A9CA5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6"/>
            <a:ext cx="4997257" cy="364767"/>
          </a:xfrm>
          <a:prstGeom prst="rect">
            <a:avLst/>
          </a:prstGeom>
        </p:spPr>
        <p:txBody>
          <a:bodyPr vert="horz" lIns="97566" tIns="48783" rIns="97566" bIns="48783" rtlCol="0" anchor="ctr"/>
          <a:lstStyle>
            <a:lvl1pPr marL="0" algn="l" defTabSz="4878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0" y="6203936"/>
            <a:ext cx="337496" cy="364767"/>
          </a:xfrm>
          <a:prstGeom prst="rect">
            <a:avLst/>
          </a:prstGeom>
        </p:spPr>
        <p:txBody>
          <a:bodyPr vert="horz" lIns="97566" tIns="48783" rIns="97566" bIns="48783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3C8E2510-22F6-4077-8032-4D9FE15462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5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22" r:id="rId11"/>
  </p:sldLayoutIdLst>
  <p:timing>
    <p:tnLst>
      <p:par>
        <p:cTn id="1" dur="indefinite" restart="never" nodeType="tmRoot"/>
      </p:par>
    </p:tnLst>
  </p:timing>
  <p:txStyles>
    <p:titleStyle>
      <a:lvl1pPr algn="l" defTabSz="975665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6" indent="-243916" algn="l" defTabSz="975665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49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81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413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46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78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911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743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75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32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65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97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30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62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94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827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659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1" y="514422"/>
            <a:ext cx="8216841" cy="1102920"/>
          </a:xfrm>
          <a:prstGeom prst="rect">
            <a:avLst/>
          </a:prstGeom>
        </p:spPr>
        <p:txBody>
          <a:bodyPr vert="horz" lIns="97565" tIns="48782" rIns="97565" bIns="4878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1" y="2057687"/>
            <a:ext cx="8216841" cy="3915485"/>
          </a:xfrm>
          <a:prstGeom prst="rect">
            <a:avLst/>
          </a:prstGeom>
        </p:spPr>
        <p:txBody>
          <a:bodyPr vert="horz" lIns="97565" tIns="48782" rIns="97565" bIns="487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5" y="6203937"/>
            <a:ext cx="818405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5/13/2016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7"/>
            <a:ext cx="4997257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marL="0" algn="l" defTabSz="4878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1" y="6203937"/>
            <a:ext cx="337496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1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75657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4" indent="-243914" algn="l" defTabSz="975657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43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71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400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30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58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87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715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43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8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57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85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15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44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72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801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629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2" y="514422"/>
            <a:ext cx="8216841" cy="1102920"/>
          </a:xfrm>
          <a:prstGeom prst="rect">
            <a:avLst/>
          </a:prstGeom>
        </p:spPr>
        <p:txBody>
          <a:bodyPr vert="horz" lIns="97564" tIns="48781" rIns="97564" bIns="4878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2" y="2057689"/>
            <a:ext cx="8216841" cy="3915485"/>
          </a:xfrm>
          <a:prstGeom prst="rect">
            <a:avLst/>
          </a:prstGeom>
        </p:spPr>
        <p:txBody>
          <a:bodyPr vert="horz" lIns="97564" tIns="48781" rIns="97564" bIns="487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5/13/2016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35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75650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2" indent="-243912" algn="l" defTabSz="975650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38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62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387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14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38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63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688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11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4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5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74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0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26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5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775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599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20" Type="http://schemas.openxmlformats.org/officeDocument/2006/relationships/image" Target="../media/image75.png"/><Relationship Id="rId41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0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57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jpe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dasib/GRU4Rec" TargetMode="External"/><Relationship Id="rId2" Type="http://schemas.openxmlformats.org/officeDocument/2006/relationships/hyperlink" Target="http://arxiv.org/abs/1511.06939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3972" y="1393740"/>
            <a:ext cx="8222524" cy="1635175"/>
          </a:xfrm>
        </p:spPr>
        <p:txBody>
          <a:bodyPr/>
          <a:lstStyle/>
          <a:p>
            <a:r>
              <a:rPr lang="en-US" sz="4400" noProof="0" dirty="0" smtClean="0">
                <a:latin typeface="Exo 2 Light" panose="00000400000000000000" pitchFamily="2" charset="-18"/>
              </a:rPr>
              <a:t>Deep learning to the rescue</a:t>
            </a:r>
            <a:r>
              <a:rPr lang="en-US" noProof="0" dirty="0" smtClean="0">
                <a:latin typeface="Exo 2 Light" panose="00000400000000000000" pitchFamily="2" charset="-18"/>
              </a:rPr>
              <a:t/>
            </a:r>
            <a:br>
              <a:rPr lang="en-US" noProof="0" dirty="0" smtClean="0">
                <a:latin typeface="Exo 2 Light" panose="00000400000000000000" pitchFamily="2" charset="-18"/>
              </a:rPr>
            </a:br>
            <a:r>
              <a:rPr lang="en-US" sz="2400" noProof="0" dirty="0" smtClean="0">
                <a:effectLst/>
                <a:latin typeface="Exo 2 Light" panose="00000400000000000000" pitchFamily="2" charset="-18"/>
              </a:rPr>
              <a:t>solving long standing problems of recommender systems</a:t>
            </a:r>
            <a:r>
              <a:rPr lang="en-US" sz="2400" noProof="0" dirty="0" smtClean="0">
                <a:latin typeface="Exo 2 Light" panose="00000400000000000000" pitchFamily="2" charset="-18"/>
              </a:rPr>
              <a:t>	</a:t>
            </a:r>
            <a:endParaRPr lang="en-US" sz="2400" noProof="0" dirty="0">
              <a:latin typeface="Exo 2 Light" panose="00000400000000000000" pitchFamily="2" charset="-1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1075" y="3253876"/>
            <a:ext cx="7528955" cy="967212"/>
          </a:xfrm>
        </p:spPr>
        <p:txBody>
          <a:bodyPr>
            <a:normAutofit/>
          </a:bodyPr>
          <a:lstStyle/>
          <a:p>
            <a:r>
              <a:rPr lang="en-US" noProof="0" dirty="0" err="1" smtClean="0"/>
              <a:t>Balázs</a:t>
            </a:r>
            <a:r>
              <a:rPr lang="en-US" noProof="0" dirty="0" smtClean="0"/>
              <a:t> </a:t>
            </a:r>
            <a:r>
              <a:rPr lang="en-US" noProof="0" dirty="0" err="1" smtClean="0"/>
              <a:t>Hidasi</a:t>
            </a:r>
            <a:endParaRPr lang="en-US" noProof="0" dirty="0" smtClean="0"/>
          </a:p>
          <a:p>
            <a:r>
              <a:rPr lang="en-US" sz="1800" noProof="0" dirty="0" smtClean="0"/>
              <a:t>@</a:t>
            </a:r>
            <a:r>
              <a:rPr lang="en-US" sz="1800" noProof="0" dirty="0" err="1" smtClean="0"/>
              <a:t>balazshidasi</a:t>
            </a:r>
            <a:endParaRPr lang="en-US" sz="1800" noProof="0" dirty="0" smtClean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55576" y="5589240"/>
            <a:ext cx="6264696" cy="936104"/>
          </a:xfrm>
          <a:prstGeom prst="rect">
            <a:avLst/>
          </a:prstGeom>
        </p:spPr>
        <p:txBody>
          <a:bodyPr vert="horz" lIns="97566" tIns="48783" rIns="97566" bIns="48783" rtlCol="0">
            <a:normAutofit/>
          </a:bodyPr>
          <a:lstStyle>
            <a:lvl1pPr marL="0" indent="0" algn="l" defTabSz="975665" rtl="0" eaLnBrk="1" latinLnBrk="0" hangingPunct="1">
              <a:lnSpc>
                <a:spcPct val="100000"/>
              </a:lnSpc>
              <a:spcBef>
                <a:spcPts val="1067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None/>
              <a:defRPr sz="2600" kern="1200">
                <a:solidFill>
                  <a:schemeClr val="bg1">
                    <a:lumMod val="9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487832" indent="0" algn="ctr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Wingdings" panose="05000000000000000000" pitchFamily="2" charset="2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975665" indent="0" algn="ctr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None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463497" indent="0" algn="ctr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Exo 2 Light" panose="00000400000000000000" pitchFamily="2" charset="-18"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1951330" indent="0" algn="ctr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439162" indent="0" algn="ctr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6994" indent="0" algn="ctr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4827" indent="0" algn="ctr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2659" indent="0" algn="ctr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 smtClean="0"/>
              <a:t>Budapest RecSys &amp; Personalization meetup</a:t>
            </a:r>
          </a:p>
          <a:p>
            <a:r>
              <a:rPr lang="hu-HU" sz="1800" dirty="0" smtClean="0"/>
              <a:t>12 May, 2016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16356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Session modeling with RNNs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4900507" cy="4539665"/>
          </a:xfrm>
        </p:spPr>
        <p:txBody>
          <a:bodyPr>
            <a:normAutofit fontScale="77500" lnSpcReduction="20000"/>
          </a:bodyPr>
          <a:lstStyle/>
          <a:p>
            <a:r>
              <a:rPr lang="en-US" noProof="0" dirty="0" smtClean="0"/>
              <a:t>Input: actual item of session</a:t>
            </a:r>
          </a:p>
          <a:p>
            <a:r>
              <a:rPr lang="en-US" noProof="0" dirty="0" smtClean="0"/>
              <a:t>Output: score on items for being the next in the event stream</a:t>
            </a:r>
          </a:p>
          <a:p>
            <a:r>
              <a:rPr lang="en-US" noProof="0" dirty="0" smtClean="0"/>
              <a:t>GRU based RNN</a:t>
            </a:r>
          </a:p>
          <a:p>
            <a:pPr lvl="1"/>
            <a:r>
              <a:rPr lang="en-US" noProof="0" dirty="0" smtClean="0"/>
              <a:t>RNN is worse</a:t>
            </a:r>
          </a:p>
          <a:p>
            <a:pPr lvl="1"/>
            <a:r>
              <a:rPr lang="en-US" noProof="0" dirty="0" smtClean="0"/>
              <a:t>LSTM is slower (same accuracy)</a:t>
            </a:r>
          </a:p>
          <a:p>
            <a:r>
              <a:rPr lang="en-US" noProof="0" dirty="0" smtClean="0"/>
              <a:t>Optional embedding and feedforward layers</a:t>
            </a:r>
          </a:p>
          <a:p>
            <a:pPr lvl="1"/>
            <a:r>
              <a:rPr lang="en-US" noProof="0" dirty="0" smtClean="0"/>
              <a:t>Better results without</a:t>
            </a:r>
          </a:p>
          <a:p>
            <a:r>
              <a:rPr lang="en-US" noProof="0" dirty="0" smtClean="0"/>
              <a:t>Number of layers</a:t>
            </a:r>
          </a:p>
          <a:p>
            <a:pPr lvl="1"/>
            <a:r>
              <a:rPr lang="en-US" noProof="0" dirty="0" smtClean="0"/>
              <a:t>1 gave the best performance</a:t>
            </a:r>
          </a:p>
          <a:p>
            <a:pPr lvl="1"/>
            <a:r>
              <a:rPr lang="en-US" noProof="0" dirty="0" smtClean="0"/>
              <a:t>Sessions span over short timeframes</a:t>
            </a:r>
          </a:p>
          <a:p>
            <a:pPr lvl="1"/>
            <a:r>
              <a:rPr lang="en-US" noProof="0" dirty="0" smtClean="0"/>
              <a:t>No need for modeling on multiple scales</a:t>
            </a:r>
          </a:p>
          <a:p>
            <a:r>
              <a:rPr lang="en-US" noProof="0" dirty="0" smtClean="0"/>
              <a:t>Requires some adaptation</a:t>
            </a:r>
            <a:endParaRPr lang="en-US" noProof="0" dirty="0"/>
          </a:p>
        </p:txBody>
      </p:sp>
      <p:sp>
        <p:nvSpPr>
          <p:cNvPr id="4" name="Téglalap 4"/>
          <p:cNvSpPr/>
          <p:nvPr/>
        </p:nvSpPr>
        <p:spPr>
          <a:xfrm>
            <a:off x="6138759" y="2779735"/>
            <a:ext cx="2015815" cy="25502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Feedforward</a:t>
            </a:r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layers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" name="Téglalap 8"/>
          <p:cNvSpPr/>
          <p:nvPr/>
        </p:nvSpPr>
        <p:spPr>
          <a:xfrm>
            <a:off x="6138759" y="5083604"/>
            <a:ext cx="1902139" cy="25502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Embedding layers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cxnSp>
        <p:nvCxnSpPr>
          <p:cNvPr id="6" name="Szögletes összekötő 19"/>
          <p:cNvCxnSpPr>
            <a:stCxn id="5" idx="3"/>
            <a:endCxn id="18" idx="3"/>
          </p:cNvCxnSpPr>
          <p:nvPr/>
        </p:nvCxnSpPr>
        <p:spPr>
          <a:xfrm flipH="1" flipV="1">
            <a:off x="7820252" y="4231023"/>
            <a:ext cx="220646" cy="980091"/>
          </a:xfrm>
          <a:prstGeom prst="bentConnector3">
            <a:avLst>
              <a:gd name="adj1" fmla="val -103605"/>
            </a:avLst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zögletes összekötő 26"/>
          <p:cNvCxnSpPr>
            <a:stCxn id="5" idx="3"/>
            <a:endCxn id="16" idx="3"/>
          </p:cNvCxnSpPr>
          <p:nvPr/>
        </p:nvCxnSpPr>
        <p:spPr>
          <a:xfrm flipH="1" flipV="1">
            <a:off x="7820249" y="3381237"/>
            <a:ext cx="220649" cy="1829877"/>
          </a:xfrm>
          <a:prstGeom prst="bentConnector3">
            <a:avLst>
              <a:gd name="adj1" fmla="val -103603"/>
            </a:avLst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30"/>
          <p:cNvSpPr txBox="1"/>
          <p:nvPr/>
        </p:nvSpPr>
        <p:spPr>
          <a:xfrm>
            <a:off x="6912487" y="3630045"/>
            <a:ext cx="467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11" name="Jobbra nyíl 36"/>
          <p:cNvSpPr/>
          <p:nvPr/>
        </p:nvSpPr>
        <p:spPr>
          <a:xfrm rot="16200000">
            <a:off x="7025357" y="3596758"/>
            <a:ext cx="242622" cy="6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  <p:sp>
        <p:nvSpPr>
          <p:cNvPr id="12" name="Téglalap 39"/>
          <p:cNvSpPr/>
          <p:nvPr/>
        </p:nvSpPr>
        <p:spPr>
          <a:xfrm>
            <a:off x="5518207" y="2303529"/>
            <a:ext cx="3256915" cy="25502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Output: scores on all items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15" name="Jobbra nyíl 53"/>
          <p:cNvSpPr/>
          <p:nvPr/>
        </p:nvSpPr>
        <p:spPr>
          <a:xfrm rot="16200000">
            <a:off x="7035824" y="2636104"/>
            <a:ext cx="221683" cy="6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  <p:sp>
        <p:nvSpPr>
          <p:cNvPr id="16" name="Téglalap 23"/>
          <p:cNvSpPr/>
          <p:nvPr/>
        </p:nvSpPr>
        <p:spPr>
          <a:xfrm>
            <a:off x="6473083" y="3260569"/>
            <a:ext cx="1347166" cy="241336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GRU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layer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17" name="Jobbra nyíl 36"/>
          <p:cNvSpPr/>
          <p:nvPr/>
        </p:nvSpPr>
        <p:spPr>
          <a:xfrm rot="16200000">
            <a:off x="7037479" y="3109968"/>
            <a:ext cx="217688" cy="672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  <p:sp>
        <p:nvSpPr>
          <p:cNvPr id="18" name="Téglalap 23"/>
          <p:cNvSpPr/>
          <p:nvPr/>
        </p:nvSpPr>
        <p:spPr>
          <a:xfrm>
            <a:off x="6473086" y="4110355"/>
            <a:ext cx="1347166" cy="241336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GRU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layer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19" name="Jobbra nyíl 36"/>
          <p:cNvSpPr/>
          <p:nvPr/>
        </p:nvSpPr>
        <p:spPr>
          <a:xfrm rot="16200000">
            <a:off x="7024668" y="4439715"/>
            <a:ext cx="242622" cy="6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  <p:sp>
        <p:nvSpPr>
          <p:cNvPr id="20" name="Téglalap 23"/>
          <p:cNvSpPr/>
          <p:nvPr/>
        </p:nvSpPr>
        <p:spPr>
          <a:xfrm>
            <a:off x="6473086" y="4594313"/>
            <a:ext cx="1347166" cy="241336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GRU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layer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cxnSp>
        <p:nvCxnSpPr>
          <p:cNvPr id="21" name="Szögletes összekötő 26"/>
          <p:cNvCxnSpPr>
            <a:stCxn id="5" idx="3"/>
            <a:endCxn id="20" idx="3"/>
          </p:cNvCxnSpPr>
          <p:nvPr/>
        </p:nvCxnSpPr>
        <p:spPr>
          <a:xfrm flipH="1" flipV="1">
            <a:off x="7820252" y="4714981"/>
            <a:ext cx="220646" cy="496133"/>
          </a:xfrm>
          <a:prstGeom prst="bentConnector3">
            <a:avLst>
              <a:gd name="adj1" fmla="val -103605"/>
            </a:avLst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églalap 7"/>
          <p:cNvSpPr/>
          <p:nvPr/>
        </p:nvSpPr>
        <p:spPr>
          <a:xfrm>
            <a:off x="5517521" y="5587073"/>
            <a:ext cx="3256915" cy="25922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Input: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actual</a:t>
            </a:r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item</a:t>
            </a:r>
            <a:r>
              <a:rPr lang="hu-HU" sz="16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, 1-of-N </a:t>
            </a:r>
            <a:r>
              <a:rPr lang="hu-HU" sz="1600" dirty="0" err="1" smtClean="0">
                <a:solidFill>
                  <a:schemeClr val="tx1"/>
                </a:solidFill>
                <a:latin typeface="Exo 2 Light" panose="00000400000000000000" pitchFamily="2" charset="-18"/>
              </a:rPr>
              <a:t>coding</a:t>
            </a:r>
            <a:endParaRPr lang="hu-HU" sz="16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0" name="TextBox 77"/>
          <p:cNvSpPr txBox="1"/>
          <p:nvPr/>
        </p:nvSpPr>
        <p:spPr>
          <a:xfrm>
            <a:off x="8273433" y="5106979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(optional)</a:t>
            </a:r>
            <a:endParaRPr lang="hu-HU" sz="12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31" name="TextBox 306"/>
          <p:cNvSpPr txBox="1"/>
          <p:nvPr/>
        </p:nvSpPr>
        <p:spPr>
          <a:xfrm>
            <a:off x="8273433" y="275775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(optional)</a:t>
            </a:r>
            <a:endParaRPr lang="hu-HU" sz="12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34" name="Jobbra nyíl 36"/>
          <p:cNvSpPr/>
          <p:nvPr/>
        </p:nvSpPr>
        <p:spPr>
          <a:xfrm rot="16200000">
            <a:off x="7025358" y="3955757"/>
            <a:ext cx="242622" cy="6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  <p:sp>
        <p:nvSpPr>
          <p:cNvPr id="37" name="Jobbra nyíl 36"/>
          <p:cNvSpPr/>
          <p:nvPr/>
        </p:nvSpPr>
        <p:spPr>
          <a:xfrm rot="16200000">
            <a:off x="7024669" y="4929006"/>
            <a:ext cx="242622" cy="6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  <p:sp>
        <p:nvSpPr>
          <p:cNvPr id="42" name="Jobbra nyíl 41"/>
          <p:cNvSpPr/>
          <p:nvPr/>
        </p:nvSpPr>
        <p:spPr>
          <a:xfrm rot="16200000">
            <a:off x="7024671" y="5426648"/>
            <a:ext cx="242622" cy="6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>
              <a:latin typeface="Exo 2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377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Adaptation: session parallel mini-batches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7"/>
            <a:ext cx="5836611" cy="1743856"/>
          </a:xfrm>
        </p:spPr>
        <p:txBody>
          <a:bodyPr>
            <a:normAutofit fontScale="70000" lnSpcReduction="20000"/>
          </a:bodyPr>
          <a:lstStyle/>
          <a:p>
            <a:r>
              <a:rPr lang="en-US" sz="2300" noProof="0" dirty="0" smtClean="0">
                <a:sym typeface="Arial" pitchFamily="34" charset="0"/>
              </a:rPr>
              <a:t>Motivation</a:t>
            </a:r>
          </a:p>
          <a:p>
            <a:pPr lvl="1"/>
            <a:r>
              <a:rPr lang="en-US" sz="1800" noProof="0" dirty="0" smtClean="0">
                <a:sym typeface="Arial" pitchFamily="34" charset="0"/>
              </a:rPr>
              <a:t>High variance in the length of the sessions (from 2 to 100s of events)</a:t>
            </a:r>
          </a:p>
          <a:p>
            <a:pPr lvl="1"/>
            <a:r>
              <a:rPr lang="en-US" sz="1800" noProof="0" dirty="0" smtClean="0">
                <a:sym typeface="Arial" pitchFamily="34" charset="0"/>
              </a:rPr>
              <a:t>The goal is to capture how sessions evolve</a:t>
            </a:r>
          </a:p>
          <a:p>
            <a:r>
              <a:rPr lang="en-US" sz="2300" noProof="0" dirty="0" err="1" smtClean="0">
                <a:sym typeface="Arial" pitchFamily="34" charset="0"/>
              </a:rPr>
              <a:t>Minibatch</a:t>
            </a:r>
            <a:endParaRPr lang="en-US" sz="2300" noProof="0" dirty="0" smtClean="0">
              <a:sym typeface="Arial" pitchFamily="34" charset="0"/>
            </a:endParaRPr>
          </a:p>
          <a:p>
            <a:pPr lvl="1"/>
            <a:r>
              <a:rPr lang="en-US" sz="1800" noProof="0" dirty="0" smtClean="0">
                <a:sym typeface="Arial" pitchFamily="34" charset="0"/>
              </a:rPr>
              <a:t>Input: current evets</a:t>
            </a:r>
          </a:p>
          <a:p>
            <a:pPr lvl="1"/>
            <a:r>
              <a:rPr lang="en-US" sz="1800" noProof="0" dirty="0" smtClean="0">
                <a:sym typeface="Arial" pitchFamily="34" charset="0"/>
              </a:rPr>
              <a:t>Output: next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églalap 123"/>
              <p:cNvSpPr>
                <a:spLocks noChangeAspect="1"/>
              </p:cNvSpPr>
              <p:nvPr/>
            </p:nvSpPr>
            <p:spPr>
              <a:xfrm>
                <a:off x="3705751" y="42500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" name="Téglalap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51" y="4250052"/>
                <a:ext cx="259200" cy="259200"/>
              </a:xfrm>
              <a:prstGeom prst="rect">
                <a:avLst/>
              </a:prstGeom>
              <a:blipFill rotWithShape="1">
                <a:blip r:embed="rId2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124"/>
              <p:cNvSpPr>
                <a:spLocks noChangeAspect="1"/>
              </p:cNvSpPr>
              <p:nvPr/>
            </p:nvSpPr>
            <p:spPr>
              <a:xfrm>
                <a:off x="3964951" y="42500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" name="Téglalap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51" y="4250052"/>
                <a:ext cx="259200" cy="259200"/>
              </a:xfrm>
              <a:prstGeom prst="rect">
                <a:avLst/>
              </a:prstGeom>
              <a:blipFill rotWithShape="1">
                <a:blip r:embed="rId3"/>
                <a:stretch>
                  <a:fillRect l="-1111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églalap 125"/>
              <p:cNvSpPr>
                <a:spLocks noChangeAspect="1"/>
              </p:cNvSpPr>
              <p:nvPr/>
            </p:nvSpPr>
            <p:spPr>
              <a:xfrm>
                <a:off x="4224151" y="42500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" name="Téglalap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51" y="4250052"/>
                <a:ext cx="259200" cy="259200"/>
              </a:xfrm>
              <a:prstGeom prst="rect">
                <a:avLst/>
              </a:prstGeom>
              <a:blipFill rotWithShape="1">
                <a:blip r:embed="rId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églalap 126"/>
              <p:cNvSpPr>
                <a:spLocks noChangeAspect="1"/>
              </p:cNvSpPr>
              <p:nvPr/>
            </p:nvSpPr>
            <p:spPr>
              <a:xfrm>
                <a:off x="4484761" y="42500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" name="Téglalap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61" y="4250052"/>
                <a:ext cx="259200" cy="259200"/>
              </a:xfrm>
              <a:prstGeom prst="rect">
                <a:avLst/>
              </a:prstGeom>
              <a:blipFill rotWithShape="1">
                <a:blip r:embed="rId5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églalap 127"/>
              <p:cNvSpPr>
                <a:spLocks noChangeAspect="1"/>
              </p:cNvSpPr>
              <p:nvPr/>
            </p:nvSpPr>
            <p:spPr>
              <a:xfrm>
                <a:off x="3705751" y="45092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" name="Téglalap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51" y="4509252"/>
                <a:ext cx="259200" cy="259200"/>
              </a:xfrm>
              <a:prstGeom prst="rect">
                <a:avLst/>
              </a:prstGeom>
              <a:blipFill rotWithShape="1">
                <a:blip r:embed="rId6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128"/>
              <p:cNvSpPr>
                <a:spLocks noChangeAspect="1"/>
              </p:cNvSpPr>
              <p:nvPr/>
            </p:nvSpPr>
            <p:spPr>
              <a:xfrm>
                <a:off x="3964951" y="45092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" name="Téglalap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51" y="4509252"/>
                <a:ext cx="259200" cy="259200"/>
              </a:xfrm>
              <a:prstGeom prst="rect">
                <a:avLst/>
              </a:prstGeom>
              <a:blipFill rotWithShape="1">
                <a:blip r:embed="rId7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129"/>
              <p:cNvSpPr>
                <a:spLocks noChangeAspect="1"/>
              </p:cNvSpPr>
              <p:nvPr/>
            </p:nvSpPr>
            <p:spPr>
              <a:xfrm>
                <a:off x="4224151" y="45092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0" name="Téglalap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51" y="4509252"/>
                <a:ext cx="259200" cy="259200"/>
              </a:xfrm>
              <a:prstGeom prst="rect">
                <a:avLst/>
              </a:prstGeom>
              <a:blipFill rotWithShape="1">
                <a:blip r:embed="rId8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30"/>
              <p:cNvSpPr>
                <a:spLocks noChangeAspect="1"/>
              </p:cNvSpPr>
              <p:nvPr/>
            </p:nvSpPr>
            <p:spPr>
              <a:xfrm>
                <a:off x="3705751" y="47684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1" name="Téglalap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51" y="4768452"/>
                <a:ext cx="259200" cy="259200"/>
              </a:xfrm>
              <a:prstGeom prst="rect">
                <a:avLst/>
              </a:prstGeom>
              <a:blipFill rotWithShape="1">
                <a:blip r:embed="rId9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églalap 131"/>
              <p:cNvSpPr>
                <a:spLocks noChangeAspect="1"/>
              </p:cNvSpPr>
              <p:nvPr/>
            </p:nvSpPr>
            <p:spPr>
              <a:xfrm>
                <a:off x="3964951" y="47684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2" name="Téglalap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51" y="4768452"/>
                <a:ext cx="259200" cy="259200"/>
              </a:xfrm>
              <a:prstGeom prst="rect">
                <a:avLst/>
              </a:prstGeom>
              <a:blipFill rotWithShape="1">
                <a:blip r:embed="rId10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églalap 132"/>
              <p:cNvSpPr>
                <a:spLocks noChangeAspect="1"/>
              </p:cNvSpPr>
              <p:nvPr/>
            </p:nvSpPr>
            <p:spPr>
              <a:xfrm>
                <a:off x="4224151" y="47684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3" name="Téglalap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51" y="4768452"/>
                <a:ext cx="259200" cy="259200"/>
              </a:xfrm>
              <a:prstGeom prst="rect">
                <a:avLst/>
              </a:prstGeom>
              <a:blipFill rotWithShape="1">
                <a:blip r:embed="rId1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églalap 133"/>
              <p:cNvSpPr>
                <a:spLocks noChangeAspect="1"/>
              </p:cNvSpPr>
              <p:nvPr/>
            </p:nvSpPr>
            <p:spPr>
              <a:xfrm>
                <a:off x="4484761" y="47684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4" name="Téglalap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61" y="4768452"/>
                <a:ext cx="259200" cy="259200"/>
              </a:xfrm>
              <a:prstGeom prst="rect">
                <a:avLst/>
              </a:prstGeom>
              <a:blipFill rotWithShape="1">
                <a:blip r:embed="rId12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134"/>
              <p:cNvSpPr>
                <a:spLocks noChangeAspect="1"/>
              </p:cNvSpPr>
              <p:nvPr/>
            </p:nvSpPr>
            <p:spPr>
              <a:xfrm>
                <a:off x="4743961" y="47684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5" name="Téglalap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61" y="4768452"/>
                <a:ext cx="259200" cy="259200"/>
              </a:xfrm>
              <a:prstGeom prst="rect">
                <a:avLst/>
              </a:prstGeom>
              <a:blipFill rotWithShape="1">
                <a:blip r:embed="rId1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églalap 135"/>
              <p:cNvSpPr>
                <a:spLocks noChangeAspect="1"/>
              </p:cNvSpPr>
              <p:nvPr/>
            </p:nvSpPr>
            <p:spPr>
              <a:xfrm>
                <a:off x="5003161" y="476845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3,6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6" name="Téglalap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1" y="4768452"/>
                <a:ext cx="259200" cy="259200"/>
              </a:xfrm>
              <a:prstGeom prst="rect">
                <a:avLst/>
              </a:prstGeom>
              <a:blipFill rotWithShape="1">
                <a:blip r:embed="rId1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églalap 139"/>
              <p:cNvSpPr>
                <a:spLocks noChangeAspect="1"/>
              </p:cNvSpPr>
              <p:nvPr/>
            </p:nvSpPr>
            <p:spPr>
              <a:xfrm>
                <a:off x="3705751" y="502765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7" name="Téglalap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51" y="5027652"/>
                <a:ext cx="259200" cy="259200"/>
              </a:xfrm>
              <a:prstGeom prst="rect">
                <a:avLst/>
              </a:prstGeom>
              <a:blipFill rotWithShape="1">
                <a:blip r:embed="rId15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églalap 142"/>
              <p:cNvSpPr>
                <a:spLocks noChangeAspect="1"/>
              </p:cNvSpPr>
              <p:nvPr/>
            </p:nvSpPr>
            <p:spPr>
              <a:xfrm>
                <a:off x="3964951" y="502765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8" name="Téglalap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51" y="5027652"/>
                <a:ext cx="259200" cy="259200"/>
              </a:xfrm>
              <a:prstGeom prst="rect">
                <a:avLst/>
              </a:prstGeom>
              <a:blipFill rotWithShape="1">
                <a:blip r:embed="rId16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églalap 145"/>
              <p:cNvSpPr>
                <a:spLocks noChangeAspect="1"/>
              </p:cNvSpPr>
              <p:nvPr/>
            </p:nvSpPr>
            <p:spPr>
              <a:xfrm>
                <a:off x="3705751" y="528685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9" name="Téglalap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51" y="5286852"/>
                <a:ext cx="259200" cy="259200"/>
              </a:xfrm>
              <a:prstGeom prst="rect">
                <a:avLst/>
              </a:prstGeom>
              <a:blipFill rotWithShape="1">
                <a:blip r:embed="rId17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églalap 147"/>
              <p:cNvSpPr>
                <a:spLocks noChangeAspect="1"/>
              </p:cNvSpPr>
              <p:nvPr/>
            </p:nvSpPr>
            <p:spPr>
              <a:xfrm>
                <a:off x="3964951" y="528685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0" name="Téglalap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51" y="5286852"/>
                <a:ext cx="259200" cy="259200"/>
              </a:xfrm>
              <a:prstGeom prst="rect">
                <a:avLst/>
              </a:prstGeom>
              <a:blipFill rotWithShape="1">
                <a:blip r:embed="rId18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églalap 148"/>
              <p:cNvSpPr>
                <a:spLocks noChangeAspect="1"/>
              </p:cNvSpPr>
              <p:nvPr/>
            </p:nvSpPr>
            <p:spPr>
              <a:xfrm>
                <a:off x="4224151" y="528685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1" name="Téglalap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51" y="5286852"/>
                <a:ext cx="259200" cy="259200"/>
              </a:xfrm>
              <a:prstGeom prst="rect">
                <a:avLst/>
              </a:prstGeom>
              <a:blipFill rotWithShape="1">
                <a:blip r:embed="rId19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zövegdoboz 158"/>
          <p:cNvSpPr txBox="1">
            <a:spLocks noChangeAspect="1"/>
          </p:cNvSpPr>
          <p:nvPr/>
        </p:nvSpPr>
        <p:spPr>
          <a:xfrm>
            <a:off x="3032424" y="4228533"/>
            <a:ext cx="67473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900" dirty="0" smtClean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Session1</a:t>
            </a:r>
          </a:p>
          <a:p>
            <a:pPr algn="l"/>
            <a:endParaRPr lang="hu-HU" sz="900" dirty="0" smtClean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 smtClean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Session2</a:t>
            </a:r>
          </a:p>
          <a:p>
            <a:pPr algn="l"/>
            <a:endParaRPr lang="hu-HU" sz="900" dirty="0" smtClean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 smtClean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Session3</a:t>
            </a:r>
          </a:p>
          <a:p>
            <a:pPr algn="l"/>
            <a:endParaRPr lang="hu-HU" sz="900" dirty="0" smtClean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 smtClean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Session4</a:t>
            </a:r>
          </a:p>
          <a:p>
            <a:pPr algn="l"/>
            <a:endParaRPr lang="hu-HU" sz="900" dirty="0" smtClean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 smtClean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Session5</a:t>
            </a:r>
          </a:p>
        </p:txBody>
      </p:sp>
      <p:sp>
        <p:nvSpPr>
          <p:cNvPr id="23" name="Szövegdoboz 182"/>
          <p:cNvSpPr txBox="1">
            <a:spLocks noChangeAspect="1"/>
          </p:cNvSpPr>
          <p:nvPr/>
        </p:nvSpPr>
        <p:spPr>
          <a:xfrm>
            <a:off x="-1609034" y="7786448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églalap 191"/>
              <p:cNvSpPr>
                <a:spLocks noChangeAspect="1"/>
              </p:cNvSpPr>
              <p:nvPr/>
            </p:nvSpPr>
            <p:spPr>
              <a:xfrm>
                <a:off x="6983169" y="39312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4" name="Téglalap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69" y="3931200"/>
                <a:ext cx="259200" cy="259200"/>
              </a:xfrm>
              <a:prstGeom prst="rect">
                <a:avLst/>
              </a:prstGeom>
              <a:blipFill rotWithShape="1">
                <a:blip r:embed="rId20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églalap 193"/>
              <p:cNvSpPr>
                <a:spLocks noChangeAspect="1"/>
              </p:cNvSpPr>
              <p:nvPr/>
            </p:nvSpPr>
            <p:spPr>
              <a:xfrm>
                <a:off x="7242369" y="39312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5" name="Téglalap 1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9" y="3931200"/>
                <a:ext cx="259200" cy="259200"/>
              </a:xfrm>
              <a:prstGeom prst="rect">
                <a:avLst/>
              </a:prstGeom>
              <a:blipFill rotWithShape="1">
                <a:blip r:embed="rId21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églalap 194"/>
              <p:cNvSpPr>
                <a:spLocks noChangeAspect="1"/>
              </p:cNvSpPr>
              <p:nvPr/>
            </p:nvSpPr>
            <p:spPr>
              <a:xfrm>
                <a:off x="7494369" y="39312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6" name="Téglalap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69" y="3931200"/>
                <a:ext cx="259200" cy="259200"/>
              </a:xfrm>
              <a:prstGeom prst="rect">
                <a:avLst/>
              </a:prstGeom>
              <a:blipFill rotWithShape="1">
                <a:blip r:embed="rId22"/>
                <a:stretch>
                  <a:fillRect l="-1111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églalap 201"/>
              <p:cNvSpPr>
                <a:spLocks noChangeAspect="1"/>
              </p:cNvSpPr>
              <p:nvPr/>
            </p:nvSpPr>
            <p:spPr>
              <a:xfrm>
                <a:off x="6983169" y="41904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7" name="Téglalap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69" y="4190400"/>
                <a:ext cx="259200" cy="259200"/>
              </a:xfrm>
              <a:prstGeom prst="rect">
                <a:avLst/>
              </a:prstGeom>
              <a:blipFill rotWithShape="1">
                <a:blip r:embed="rId23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églalap 203"/>
              <p:cNvSpPr>
                <a:spLocks noChangeAspect="1"/>
              </p:cNvSpPr>
              <p:nvPr/>
            </p:nvSpPr>
            <p:spPr>
              <a:xfrm>
                <a:off x="7242369" y="41904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8" name="Téglalap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9" y="4190400"/>
                <a:ext cx="259200" cy="259200"/>
              </a:xfrm>
              <a:prstGeom prst="rect">
                <a:avLst/>
              </a:prstGeom>
              <a:blipFill rotWithShape="1">
                <a:blip r:embed="rId24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églalap 204"/>
              <p:cNvSpPr>
                <a:spLocks noChangeAspect="1"/>
              </p:cNvSpPr>
              <p:nvPr/>
            </p:nvSpPr>
            <p:spPr>
              <a:xfrm>
                <a:off x="6983169" y="44496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9" name="Téglalap 2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69" y="4449600"/>
                <a:ext cx="259200" cy="259200"/>
              </a:xfrm>
              <a:prstGeom prst="rect">
                <a:avLst/>
              </a:prstGeom>
              <a:blipFill rotWithShape="1">
                <a:blip r:embed="rId25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églalap 206"/>
              <p:cNvSpPr>
                <a:spLocks noChangeAspect="1"/>
              </p:cNvSpPr>
              <p:nvPr/>
            </p:nvSpPr>
            <p:spPr>
              <a:xfrm>
                <a:off x="7242369" y="44496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0" name="Téglalap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9" y="4449600"/>
                <a:ext cx="259200" cy="259200"/>
              </a:xfrm>
              <a:prstGeom prst="rect">
                <a:avLst/>
              </a:prstGeom>
              <a:blipFill rotWithShape="1">
                <a:blip r:embed="rId26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églalap 207"/>
              <p:cNvSpPr>
                <a:spLocks noChangeAspect="1"/>
              </p:cNvSpPr>
              <p:nvPr/>
            </p:nvSpPr>
            <p:spPr>
              <a:xfrm>
                <a:off x="7494369" y="44496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1" name="Téglalap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69" y="4449600"/>
                <a:ext cx="259200" cy="259200"/>
              </a:xfrm>
              <a:prstGeom prst="rect">
                <a:avLst/>
              </a:prstGeom>
              <a:blipFill rotWithShape="1">
                <a:blip r:embed="rId27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églalap 208"/>
              <p:cNvSpPr>
                <a:spLocks noChangeAspect="1"/>
              </p:cNvSpPr>
              <p:nvPr/>
            </p:nvSpPr>
            <p:spPr>
              <a:xfrm>
                <a:off x="7753569" y="44496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2" name="Téglalap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569" y="4449600"/>
                <a:ext cx="259200" cy="259200"/>
              </a:xfrm>
              <a:prstGeom prst="rect">
                <a:avLst/>
              </a:prstGeom>
              <a:blipFill rotWithShape="1">
                <a:blip r:embed="rId28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églalap 209"/>
              <p:cNvSpPr>
                <a:spLocks noChangeAspect="1"/>
              </p:cNvSpPr>
              <p:nvPr/>
            </p:nvSpPr>
            <p:spPr>
              <a:xfrm>
                <a:off x="8012769" y="44496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3" name="Téglalap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769" y="4449600"/>
                <a:ext cx="259200" cy="259200"/>
              </a:xfrm>
              <a:prstGeom prst="rect">
                <a:avLst/>
              </a:prstGeom>
              <a:blipFill rotWithShape="1">
                <a:blip r:embed="rId29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églalap 210"/>
              <p:cNvSpPr>
                <a:spLocks noChangeAspect="1"/>
              </p:cNvSpPr>
              <p:nvPr/>
            </p:nvSpPr>
            <p:spPr>
              <a:xfrm>
                <a:off x="7494369" y="4190400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4" name="Téglalap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69" y="4190400"/>
                <a:ext cx="259200" cy="259200"/>
              </a:xfrm>
              <a:prstGeom prst="rect">
                <a:avLst/>
              </a:prstGeom>
              <a:blipFill rotWithShape="1">
                <a:blip r:embed="rId30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églalap 211"/>
              <p:cNvSpPr>
                <a:spLocks noChangeAspect="1"/>
              </p:cNvSpPr>
              <p:nvPr/>
            </p:nvSpPr>
            <p:spPr>
              <a:xfrm>
                <a:off x="7753569" y="3931200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5" name="Téglalap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569" y="3931200"/>
                <a:ext cx="259200" cy="259200"/>
              </a:xfrm>
              <a:prstGeom prst="rect">
                <a:avLst/>
              </a:prstGeom>
              <a:blipFill rotWithShape="1">
                <a:blip r:embed="rId3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églalap 213"/>
              <p:cNvSpPr>
                <a:spLocks noChangeAspect="1"/>
              </p:cNvSpPr>
              <p:nvPr/>
            </p:nvSpPr>
            <p:spPr>
              <a:xfrm>
                <a:off x="8012769" y="3931200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6" name="Téglalap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769" y="3931200"/>
                <a:ext cx="259200" cy="259200"/>
              </a:xfrm>
              <a:prstGeom prst="rect">
                <a:avLst/>
              </a:prstGeom>
              <a:blipFill rotWithShape="1">
                <a:blip r:embed="rId32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églalap 237"/>
          <p:cNvSpPr>
            <a:spLocks noChangeAspect="1"/>
          </p:cNvSpPr>
          <p:nvPr/>
        </p:nvSpPr>
        <p:spPr>
          <a:xfrm>
            <a:off x="6983169" y="3931200"/>
            <a:ext cx="7746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1" name="Téglalap 238"/>
          <p:cNvSpPr>
            <a:spLocks noChangeAspect="1"/>
          </p:cNvSpPr>
          <p:nvPr/>
        </p:nvSpPr>
        <p:spPr>
          <a:xfrm>
            <a:off x="6983169" y="4190400"/>
            <a:ext cx="5154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2" name="Téglalap 239"/>
          <p:cNvSpPr>
            <a:spLocks noChangeAspect="1"/>
          </p:cNvSpPr>
          <p:nvPr/>
        </p:nvSpPr>
        <p:spPr>
          <a:xfrm>
            <a:off x="7753569" y="3931200"/>
            <a:ext cx="5184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3" name="Téglalap 240"/>
          <p:cNvSpPr>
            <a:spLocks noChangeAspect="1"/>
          </p:cNvSpPr>
          <p:nvPr/>
        </p:nvSpPr>
        <p:spPr>
          <a:xfrm>
            <a:off x="7494369" y="4190400"/>
            <a:ext cx="2592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4" name="Téglalap 241"/>
          <p:cNvSpPr>
            <a:spLocks noChangeAspect="1"/>
          </p:cNvSpPr>
          <p:nvPr/>
        </p:nvSpPr>
        <p:spPr>
          <a:xfrm>
            <a:off x="6983169" y="4449600"/>
            <a:ext cx="129452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5" name="Ellipszis 247"/>
          <p:cNvSpPr>
            <a:spLocks noChangeAspect="1"/>
          </p:cNvSpPr>
          <p:nvPr/>
        </p:nvSpPr>
        <p:spPr>
          <a:xfrm>
            <a:off x="6983169" y="3801542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56" name="Ellipszis 248"/>
          <p:cNvSpPr>
            <a:spLocks noChangeAspect="1"/>
          </p:cNvSpPr>
          <p:nvPr/>
        </p:nvSpPr>
        <p:spPr>
          <a:xfrm>
            <a:off x="7494369" y="3801542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57" name="Ellipszis 249"/>
          <p:cNvSpPr>
            <a:spLocks noChangeAspect="1"/>
          </p:cNvSpPr>
          <p:nvPr/>
        </p:nvSpPr>
        <p:spPr>
          <a:xfrm>
            <a:off x="7242369" y="3801542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58" name="Szövegdoboz 253"/>
          <p:cNvSpPr txBox="1">
            <a:spLocks noChangeAspect="1"/>
          </p:cNvSpPr>
          <p:nvPr/>
        </p:nvSpPr>
        <p:spPr>
          <a:xfrm>
            <a:off x="5958457" y="4019917"/>
            <a:ext cx="10198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Input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</a:p>
          <a:p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(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item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of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the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</a:p>
          <a:p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actual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event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)</a:t>
            </a:r>
            <a:endParaRPr lang="hu-HU" sz="11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59" name="Szövegdoboz 254"/>
          <p:cNvSpPr txBox="1">
            <a:spLocks noChangeAspect="1"/>
          </p:cNvSpPr>
          <p:nvPr/>
        </p:nvSpPr>
        <p:spPr>
          <a:xfrm>
            <a:off x="5798229" y="5205860"/>
            <a:ext cx="12218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hu-HU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Desired</a:t>
            </a:r>
            <a:r>
              <a:rPr lang="hu-HU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output</a:t>
            </a:r>
          </a:p>
          <a:p>
            <a:pPr algn="l"/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(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next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item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in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the</a:t>
            </a:r>
            <a:endParaRPr lang="hu-HU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  <a:p>
            <a:pPr algn="l"/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event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 </a:t>
            </a:r>
            <a:r>
              <a:rPr lang="hu-HU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stream</a:t>
            </a:r>
            <a:r>
              <a:rPr lang="hu-H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)</a:t>
            </a:r>
            <a:endParaRPr lang="hu-HU" sz="11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61" name="Szövegdoboz 262"/>
          <p:cNvSpPr txBox="1">
            <a:spLocks noChangeAspect="1"/>
          </p:cNvSpPr>
          <p:nvPr/>
        </p:nvSpPr>
        <p:spPr>
          <a:xfrm>
            <a:off x="8274549" y="3915925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63" name="Szövegdoboz 264"/>
          <p:cNvSpPr txBox="1">
            <a:spLocks noChangeAspect="1"/>
          </p:cNvSpPr>
          <p:nvPr/>
        </p:nvSpPr>
        <p:spPr>
          <a:xfrm>
            <a:off x="8284463" y="4460601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64" name="Szövegdoboz 267"/>
          <p:cNvSpPr txBox="1">
            <a:spLocks noChangeAspect="1"/>
          </p:cNvSpPr>
          <p:nvPr/>
        </p:nvSpPr>
        <p:spPr>
          <a:xfrm>
            <a:off x="7738338" y="4172601"/>
            <a:ext cx="31130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66" name="Jobbra nyíl 269"/>
          <p:cNvSpPr>
            <a:spLocks noChangeAspect="1"/>
          </p:cNvSpPr>
          <p:nvPr/>
        </p:nvSpPr>
        <p:spPr>
          <a:xfrm>
            <a:off x="5319769" y="4833147"/>
            <a:ext cx="454331" cy="12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75" name="TextBox 179"/>
          <p:cNvSpPr txBox="1">
            <a:spLocks noChangeAspect="1"/>
          </p:cNvSpPr>
          <p:nvPr/>
        </p:nvSpPr>
        <p:spPr>
          <a:xfrm rot="16200000">
            <a:off x="6587636" y="3162745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Mini-batch1</a:t>
            </a:r>
            <a:endParaRPr lang="hu-HU" sz="12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76" name="TextBox 179"/>
          <p:cNvSpPr txBox="1">
            <a:spLocks noChangeAspect="1"/>
          </p:cNvSpPr>
          <p:nvPr/>
        </p:nvSpPr>
        <p:spPr>
          <a:xfrm rot="16200000">
            <a:off x="7111649" y="314911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Mini-batch3</a:t>
            </a:r>
            <a:endParaRPr lang="hu-HU" sz="12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77" name="TextBox 179"/>
          <p:cNvSpPr txBox="1">
            <a:spLocks noChangeAspect="1"/>
          </p:cNvSpPr>
          <p:nvPr/>
        </p:nvSpPr>
        <p:spPr>
          <a:xfrm rot="16200000">
            <a:off x="6849948" y="3149921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Mini-batch2</a:t>
            </a:r>
            <a:endParaRPr lang="hu-HU" sz="12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églalap 191"/>
              <p:cNvSpPr>
                <a:spLocks noChangeAspect="1"/>
              </p:cNvSpPr>
              <p:nvPr/>
            </p:nvSpPr>
            <p:spPr>
              <a:xfrm>
                <a:off x="6993083" y="51171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8" name="Téglalap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83" y="5117143"/>
                <a:ext cx="259200" cy="259200"/>
              </a:xfrm>
              <a:prstGeom prst="rect">
                <a:avLst/>
              </a:prstGeom>
              <a:blipFill rotWithShape="1">
                <a:blip r:embed="rId3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églalap 193"/>
              <p:cNvSpPr>
                <a:spLocks noChangeAspect="1"/>
              </p:cNvSpPr>
              <p:nvPr/>
            </p:nvSpPr>
            <p:spPr>
              <a:xfrm>
                <a:off x="7252283" y="51171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9" name="Téglalap 1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83" y="5117143"/>
                <a:ext cx="259200" cy="259200"/>
              </a:xfrm>
              <a:prstGeom prst="rect">
                <a:avLst/>
              </a:prstGeom>
              <a:blipFill rotWithShape="1">
                <a:blip r:embed="rId3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églalap 194"/>
              <p:cNvSpPr>
                <a:spLocks noChangeAspect="1"/>
              </p:cNvSpPr>
              <p:nvPr/>
            </p:nvSpPr>
            <p:spPr>
              <a:xfrm>
                <a:off x="7504283" y="51171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0" name="Téglalap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3" y="5117143"/>
                <a:ext cx="259200" cy="259200"/>
              </a:xfrm>
              <a:prstGeom prst="rect">
                <a:avLst/>
              </a:prstGeom>
              <a:blipFill rotWithShape="1">
                <a:blip r:embed="rId35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églalap 201"/>
              <p:cNvSpPr>
                <a:spLocks noChangeAspect="1"/>
              </p:cNvSpPr>
              <p:nvPr/>
            </p:nvSpPr>
            <p:spPr>
              <a:xfrm>
                <a:off x="6993083" y="53763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1" name="Téglalap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83" y="5376343"/>
                <a:ext cx="259200" cy="259200"/>
              </a:xfrm>
              <a:prstGeom prst="rect">
                <a:avLst/>
              </a:prstGeom>
              <a:blipFill rotWithShape="1">
                <a:blip r:embed="rId36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églalap 203"/>
              <p:cNvSpPr>
                <a:spLocks noChangeAspect="1"/>
              </p:cNvSpPr>
              <p:nvPr/>
            </p:nvSpPr>
            <p:spPr>
              <a:xfrm>
                <a:off x="7252283" y="53763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2" name="Téglalap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83" y="5376343"/>
                <a:ext cx="259200" cy="259200"/>
              </a:xfrm>
              <a:prstGeom prst="rect">
                <a:avLst/>
              </a:prstGeom>
              <a:blipFill rotWithShape="1">
                <a:blip r:embed="rId37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églalap 204"/>
              <p:cNvSpPr>
                <a:spLocks noChangeAspect="1"/>
              </p:cNvSpPr>
              <p:nvPr/>
            </p:nvSpPr>
            <p:spPr>
              <a:xfrm>
                <a:off x="6993083" y="56355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3" name="Téglalap 2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83" y="5635543"/>
                <a:ext cx="259200" cy="259200"/>
              </a:xfrm>
              <a:prstGeom prst="rect">
                <a:avLst/>
              </a:prstGeom>
              <a:blipFill rotWithShape="1">
                <a:blip r:embed="rId38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églalap 206"/>
              <p:cNvSpPr>
                <a:spLocks noChangeAspect="1"/>
              </p:cNvSpPr>
              <p:nvPr/>
            </p:nvSpPr>
            <p:spPr>
              <a:xfrm>
                <a:off x="7252283" y="56355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4" name="Téglalap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83" y="5635543"/>
                <a:ext cx="259200" cy="259200"/>
              </a:xfrm>
              <a:prstGeom prst="rect">
                <a:avLst/>
              </a:prstGeom>
              <a:blipFill rotWithShape="1">
                <a:blip r:embed="rId39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églalap 207"/>
              <p:cNvSpPr>
                <a:spLocks noChangeAspect="1"/>
              </p:cNvSpPr>
              <p:nvPr/>
            </p:nvSpPr>
            <p:spPr>
              <a:xfrm>
                <a:off x="7504283" y="56355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5" name="Téglalap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3" y="5635543"/>
                <a:ext cx="259200" cy="259200"/>
              </a:xfrm>
              <a:prstGeom prst="rect">
                <a:avLst/>
              </a:prstGeom>
              <a:blipFill rotWithShape="1">
                <a:blip r:embed="rId40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églalap 208"/>
              <p:cNvSpPr>
                <a:spLocks noChangeAspect="1"/>
              </p:cNvSpPr>
              <p:nvPr/>
            </p:nvSpPr>
            <p:spPr>
              <a:xfrm>
                <a:off x="7763483" y="56355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6" name="Téglalap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483" y="5635543"/>
                <a:ext cx="259200" cy="259200"/>
              </a:xfrm>
              <a:prstGeom prst="rect">
                <a:avLst/>
              </a:prstGeom>
              <a:blipFill rotWithShape="1">
                <a:blip r:embed="rId4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églalap 209"/>
              <p:cNvSpPr>
                <a:spLocks noChangeAspect="1"/>
              </p:cNvSpPr>
              <p:nvPr/>
            </p:nvSpPr>
            <p:spPr>
              <a:xfrm>
                <a:off x="8022683" y="5635543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3,6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7" name="Téglalap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683" y="5635543"/>
                <a:ext cx="259200" cy="259200"/>
              </a:xfrm>
              <a:prstGeom prst="rect">
                <a:avLst/>
              </a:prstGeom>
              <a:blipFill rotWithShape="1">
                <a:blip r:embed="rId42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églalap 210"/>
              <p:cNvSpPr>
                <a:spLocks noChangeAspect="1"/>
              </p:cNvSpPr>
              <p:nvPr/>
            </p:nvSpPr>
            <p:spPr>
              <a:xfrm>
                <a:off x="7504283" y="5376343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8" name="Téglalap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3" y="5376343"/>
                <a:ext cx="259200" cy="259200"/>
              </a:xfrm>
              <a:prstGeom prst="rect">
                <a:avLst/>
              </a:prstGeom>
              <a:blipFill rotWithShape="1">
                <a:blip r:embed="rId4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églalap 211"/>
              <p:cNvSpPr>
                <a:spLocks noChangeAspect="1"/>
              </p:cNvSpPr>
              <p:nvPr/>
            </p:nvSpPr>
            <p:spPr>
              <a:xfrm>
                <a:off x="7763483" y="5117143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9" name="Téglalap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483" y="5117143"/>
                <a:ext cx="259200" cy="259200"/>
              </a:xfrm>
              <a:prstGeom prst="rect">
                <a:avLst/>
              </a:prstGeom>
              <a:blipFill rotWithShape="1">
                <a:blip r:embed="rId4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églalap 213"/>
              <p:cNvSpPr>
                <a:spLocks noChangeAspect="1"/>
              </p:cNvSpPr>
              <p:nvPr/>
            </p:nvSpPr>
            <p:spPr>
              <a:xfrm>
                <a:off x="8022683" y="5117143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0" name="Téglalap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683" y="5117143"/>
                <a:ext cx="259200" cy="259200"/>
              </a:xfrm>
              <a:prstGeom prst="rect">
                <a:avLst/>
              </a:prstGeom>
              <a:blipFill rotWithShape="1">
                <a:blip r:embed="rId45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églalap 237"/>
          <p:cNvSpPr>
            <a:spLocks noChangeAspect="1"/>
          </p:cNvSpPr>
          <p:nvPr/>
        </p:nvSpPr>
        <p:spPr>
          <a:xfrm>
            <a:off x="6993083" y="5117143"/>
            <a:ext cx="7746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92" name="Téglalap 238"/>
          <p:cNvSpPr>
            <a:spLocks noChangeAspect="1"/>
          </p:cNvSpPr>
          <p:nvPr/>
        </p:nvSpPr>
        <p:spPr>
          <a:xfrm>
            <a:off x="6993083" y="5376343"/>
            <a:ext cx="5154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93" name="Téglalap 239"/>
          <p:cNvSpPr>
            <a:spLocks noChangeAspect="1"/>
          </p:cNvSpPr>
          <p:nvPr/>
        </p:nvSpPr>
        <p:spPr>
          <a:xfrm>
            <a:off x="7763483" y="5117143"/>
            <a:ext cx="5184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94" name="Téglalap 240"/>
          <p:cNvSpPr>
            <a:spLocks noChangeAspect="1"/>
          </p:cNvSpPr>
          <p:nvPr/>
        </p:nvSpPr>
        <p:spPr>
          <a:xfrm>
            <a:off x="7504283" y="5376343"/>
            <a:ext cx="2592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95" name="Téglalap 241"/>
          <p:cNvSpPr>
            <a:spLocks noChangeAspect="1"/>
          </p:cNvSpPr>
          <p:nvPr/>
        </p:nvSpPr>
        <p:spPr>
          <a:xfrm>
            <a:off x="6993083" y="5635543"/>
            <a:ext cx="129452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96" name="Ellipszis 247"/>
          <p:cNvSpPr>
            <a:spLocks noChangeAspect="1"/>
          </p:cNvSpPr>
          <p:nvPr/>
        </p:nvSpPr>
        <p:spPr>
          <a:xfrm>
            <a:off x="6993083" y="4987485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97" name="Ellipszis 248"/>
          <p:cNvSpPr>
            <a:spLocks noChangeAspect="1"/>
          </p:cNvSpPr>
          <p:nvPr/>
        </p:nvSpPr>
        <p:spPr>
          <a:xfrm>
            <a:off x="7504283" y="4987485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98" name="Ellipszis 249"/>
          <p:cNvSpPr>
            <a:spLocks noChangeAspect="1"/>
          </p:cNvSpPr>
          <p:nvPr/>
        </p:nvSpPr>
        <p:spPr>
          <a:xfrm>
            <a:off x="7252283" y="4987485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99" name="Szövegdoboz 262"/>
          <p:cNvSpPr txBox="1">
            <a:spLocks noChangeAspect="1"/>
          </p:cNvSpPr>
          <p:nvPr/>
        </p:nvSpPr>
        <p:spPr>
          <a:xfrm>
            <a:off x="8284463" y="5101868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100" name="Szövegdoboz 264"/>
          <p:cNvSpPr txBox="1">
            <a:spLocks noChangeAspect="1"/>
          </p:cNvSpPr>
          <p:nvPr/>
        </p:nvSpPr>
        <p:spPr>
          <a:xfrm>
            <a:off x="8294377" y="5646544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101" name="Szövegdoboz 267"/>
          <p:cNvSpPr txBox="1">
            <a:spLocks noChangeAspect="1"/>
          </p:cNvSpPr>
          <p:nvPr/>
        </p:nvSpPr>
        <p:spPr>
          <a:xfrm>
            <a:off x="7748252" y="5358544"/>
            <a:ext cx="31130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hu-HU" sz="1200" dirty="0" smtClean="0">
                <a:latin typeface="Exo 2 Light" panose="00000400000000000000" pitchFamily="2" charset="-18"/>
              </a:rPr>
              <a:t>…</a:t>
            </a:r>
            <a:endParaRPr lang="hu-HU" sz="1200" dirty="0">
              <a:latin typeface="Exo 2 Light" panose="00000400000000000000" pitchFamily="2" charset="-18"/>
            </a:endParaRPr>
          </a:p>
        </p:txBody>
      </p:sp>
      <p:sp>
        <p:nvSpPr>
          <p:cNvPr id="102" name="Content Placeholder 2"/>
          <p:cNvSpPr txBox="1">
            <a:spLocks/>
          </p:cNvSpPr>
          <p:nvPr/>
        </p:nvSpPr>
        <p:spPr>
          <a:xfrm>
            <a:off x="312912" y="3727287"/>
            <a:ext cx="2708896" cy="2470920"/>
          </a:xfrm>
          <a:prstGeom prst="rect">
            <a:avLst/>
          </a:prstGeom>
        </p:spPr>
        <p:txBody>
          <a:bodyPr vert="horz" lIns="97566" tIns="48783" rIns="97566" bIns="48783" rtlCol="0">
            <a:normAutofit/>
          </a:bodyPr>
          <a:lstStyle>
            <a:lvl1pPr marL="243916" indent="-243916" algn="l" defTabSz="975665" rtl="0" eaLnBrk="1" latinLnBrk="0" hangingPunct="1">
              <a:lnSpc>
                <a:spcPct val="100000"/>
              </a:lnSpc>
              <a:spcBef>
                <a:spcPts val="1067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731749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219581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707413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195246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683078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911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743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6575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32" indent="-285750"/>
            <a:r>
              <a:rPr lang="en-US" sz="1600" dirty="0">
                <a:sym typeface="Arial" pitchFamily="34" charset="0"/>
              </a:rPr>
              <a:t>Active sessions</a:t>
            </a:r>
          </a:p>
          <a:p>
            <a:pPr marL="932365" lvl="1" indent="-285750"/>
            <a:r>
              <a:rPr lang="en-US" sz="1300" dirty="0">
                <a:sym typeface="Arial" pitchFamily="34" charset="0"/>
              </a:rPr>
              <a:t>First X</a:t>
            </a:r>
          </a:p>
          <a:p>
            <a:pPr marL="932365" lvl="1" indent="-285750"/>
            <a:r>
              <a:rPr lang="en-US" sz="1300" dirty="0">
                <a:sym typeface="Arial" pitchFamily="34" charset="0"/>
              </a:rPr>
              <a:t>Finished sessions replaced by the next available</a:t>
            </a:r>
          </a:p>
          <a:p>
            <a:pPr marL="158782" indent="0">
              <a:buNone/>
            </a:pPr>
            <a:endParaRPr lang="en-US" sz="1600" dirty="0">
              <a:sym typeface="Arial" pitchFamily="34" charset="0"/>
            </a:endParaRPr>
          </a:p>
          <a:p>
            <a:pPr marL="158782" indent="0">
              <a:buNone/>
            </a:pPr>
            <a:endParaRPr lang="en-US" sz="1600" dirty="0" err="1" smtClean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Adaptation: pairwise loss function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noProof="0" dirty="0" smtClean="0"/>
                  <a:t>Motivation</a:t>
                </a:r>
              </a:p>
              <a:p>
                <a:pPr lvl="1"/>
                <a:r>
                  <a:rPr lang="en-US" noProof="0" dirty="0" smtClean="0"/>
                  <a:t>Goal of recommender: ranking</a:t>
                </a:r>
              </a:p>
              <a:p>
                <a:pPr lvl="1"/>
                <a:r>
                  <a:rPr lang="en-US" noProof="0" dirty="0" smtClean="0"/>
                  <a:t>Pairwise and </a:t>
                </a:r>
                <a:r>
                  <a:rPr lang="en-US" noProof="0" dirty="0" err="1" smtClean="0"/>
                  <a:t>po</a:t>
                </a:r>
                <a:r>
                  <a:rPr lang="hu-HU" noProof="0" dirty="0" smtClean="0"/>
                  <a:t>i</a:t>
                </a:r>
                <a:r>
                  <a:rPr lang="en-US" noProof="0" dirty="0" err="1" smtClean="0"/>
                  <a:t>ntwise</a:t>
                </a:r>
                <a:r>
                  <a:rPr lang="en-US" noProof="0" dirty="0" smtClean="0"/>
                  <a:t> ranking (</a:t>
                </a:r>
                <a:r>
                  <a:rPr lang="en-US" noProof="0" dirty="0" err="1" smtClean="0"/>
                  <a:t>listwise</a:t>
                </a:r>
                <a:r>
                  <a:rPr lang="en-US" noProof="0" dirty="0" smtClean="0"/>
                  <a:t> costly)</a:t>
                </a:r>
              </a:p>
              <a:p>
                <a:pPr lvl="1"/>
                <a:r>
                  <a:rPr lang="en-US" noProof="0" dirty="0" smtClean="0"/>
                  <a:t>Pairwise often better</a:t>
                </a:r>
              </a:p>
              <a:p>
                <a:r>
                  <a:rPr lang="en-US" noProof="0" dirty="0" smtClean="0"/>
                  <a:t>Pairwise loss functions</a:t>
                </a:r>
              </a:p>
              <a:p>
                <a:pPr lvl="1"/>
                <a:r>
                  <a:rPr lang="en-US" noProof="0" dirty="0" smtClean="0"/>
                  <a:t>Positive items compared to negatives</a:t>
                </a:r>
              </a:p>
              <a:p>
                <a:pPr lvl="1"/>
                <a:r>
                  <a:rPr lang="en-US" noProof="0" dirty="0" smtClean="0"/>
                  <a:t>BPR</a:t>
                </a:r>
              </a:p>
              <a:p>
                <a:pPr lvl="2"/>
                <a:r>
                  <a:rPr lang="en-US" noProof="0" dirty="0" smtClean="0"/>
                  <a:t>Bayesian personalized ranking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i="1" noProof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  <a:sym typeface="Arial" pitchFamily="34" charset="0"/>
                      </a:rPr>
                      <m:t>𝐿</m:t>
                    </m:r>
                    <m:r>
                      <a:rPr lang="en-US" sz="2000" i="1" noProof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  <a:sym typeface="Arial" pitchFamily="34" charset="0"/>
                      </a:rPr>
                      <m:t>=−</m:t>
                    </m:r>
                    <m:f>
                      <m:fPr>
                        <m:ctrlP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𝑗</m:t>
                        </m:r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𝑆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i="1" noProof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  <a:sym typeface="Arial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 noProof="0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/>
                                                <a:ea typeface="Verdana" panose="020B0604030504040204" pitchFamily="34" charset="0"/>
                                                <a:cs typeface="Verdana" panose="020B0604030504040204" pitchFamily="34" charset="0"/>
                                                <a:sym typeface="Arial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 noProof="0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/>
                                                <a:ea typeface="Verdana" panose="020B0604030504040204" pitchFamily="34" charset="0"/>
                                                <a:cs typeface="Verdana" panose="020B0604030504040204" pitchFamily="34" charset="0"/>
                                                <a:sym typeface="Arial" pitchFamily="34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 noProof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  <a:sym typeface="Arial" pitchFamily="3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 noProof="0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/>
                                                <a:ea typeface="Verdana" panose="020B0604030504040204" pitchFamily="34" charset="0"/>
                                                <a:cs typeface="Verdana" panose="020B0604030504040204" pitchFamily="34" charset="0"/>
                                                <a:sym typeface="Arial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 noProof="0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/>
                                                <a:ea typeface="Verdana" panose="020B0604030504040204" pitchFamily="34" charset="0"/>
                                                <a:cs typeface="Verdana" panose="020B0604030504040204" pitchFamily="34" charset="0"/>
                                                <a:sym typeface="Arial" pitchFamily="34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 noProof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  <a:sym typeface="Arial" pitchFamily="3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noProof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/>
                <a:r>
                  <a:rPr lang="en-US" noProof="0" dirty="0" smtClean="0"/>
                  <a:t>TOP1</a:t>
                </a:r>
              </a:p>
              <a:p>
                <a:pPr lvl="2"/>
                <a:r>
                  <a:rPr lang="en-US" noProof="0" dirty="0" smtClean="0"/>
                  <a:t>Regularized approximation of the relative rank of the positive item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i="1" noProof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  <a:sym typeface="Arial" pitchFamily="34" charset="0"/>
                      </a:rPr>
                      <m:t>𝐿</m:t>
                    </m:r>
                    <m:r>
                      <a:rPr lang="en-US" sz="2000" i="1" noProof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  <a:sym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𝑗</m:t>
                        </m:r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𝑆</m:t>
                            </m:r>
                          </m:sub>
                        </m:sSub>
                      </m:sup>
                      <m:e>
                        <m: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 noProof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  <a:sym typeface="Arial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noProof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  <a:sym typeface="Arial" pitchFamily="34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𝑠</m:t>
                                </m:r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,</m:t>
                                </m:r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 noProof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  <a:sym typeface="Arial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noProof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  <a:sym typeface="Arial" pitchFamily="34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𝑠</m:t>
                                </m:r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,</m:t>
                                </m:r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  <a:sym typeface="Arial" pitchFamily="34" charset="0"/>
                      </a:rPr>
                      <m:t>+</m:t>
                    </m:r>
                    <m:r>
                      <a:rPr lang="en-US" sz="2000" i="1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  <a:sym typeface="Arial" pitchFamily="34" charset="0"/>
                      </a:rPr>
                      <m:t>𝜎</m:t>
                    </m:r>
                    <m:d>
                      <m:dPr>
                        <m:ctrlPr>
                          <a:rPr lang="en-US" sz="2000" i="1" noProof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  <a:sym typeface="Arial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noProof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  <a:sym typeface="Arial" pitchFamily="34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𝑠</m:t>
                            </m:r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,</m:t>
                            </m:r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i="1" noProof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Verdana" panose="020B0604030504040204" pitchFamily="34" charset="0"/>
                                <a:cs typeface="Verdana" panose="020B0604030504040204" pitchFamily="34" charset="0"/>
                                <a:sym typeface="Arial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noProof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890" t="-3115" b="-623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4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Adaptation: sampling the output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60848"/>
            <a:ext cx="8216841" cy="2376264"/>
          </a:xfrm>
        </p:spPr>
        <p:txBody>
          <a:bodyPr>
            <a:normAutofit fontScale="62500" lnSpcReduction="20000"/>
          </a:bodyPr>
          <a:lstStyle/>
          <a:p>
            <a:r>
              <a:rPr lang="en-US" noProof="0" dirty="0" smtClean="0"/>
              <a:t>Motivation</a:t>
            </a:r>
          </a:p>
          <a:p>
            <a:pPr lvl="1"/>
            <a:r>
              <a:rPr lang="en-US" noProof="0" dirty="0" smtClean="0"/>
              <a:t>Number of items is high </a:t>
            </a:r>
            <a:r>
              <a:rPr lang="en-US" noProof="0" dirty="0" smtClean="0">
                <a:sym typeface="Wingdings" panose="05000000000000000000" pitchFamily="2" charset="2"/>
              </a:rPr>
              <a:t> bottleneck</a:t>
            </a:r>
          </a:p>
          <a:p>
            <a:pPr lvl="1"/>
            <a:r>
              <a:rPr lang="en-US" noProof="0" dirty="0" smtClean="0">
                <a:sym typeface="Wingdings" panose="05000000000000000000" pitchFamily="2" charset="2"/>
              </a:rPr>
              <a:t>Model needs to be trained frequently (should be quick)</a:t>
            </a:r>
          </a:p>
          <a:p>
            <a:r>
              <a:rPr lang="en-US" noProof="0" dirty="0" smtClean="0">
                <a:sym typeface="Wingdings" panose="05000000000000000000" pitchFamily="2" charset="2"/>
              </a:rPr>
              <a:t>Sampling negative items</a:t>
            </a:r>
          </a:p>
          <a:p>
            <a:pPr lvl="1"/>
            <a:r>
              <a:rPr lang="en-US" noProof="0" dirty="0" smtClean="0">
                <a:sym typeface="Wingdings" panose="05000000000000000000" pitchFamily="2" charset="2"/>
              </a:rPr>
              <a:t>Popularity based sampling</a:t>
            </a:r>
          </a:p>
          <a:p>
            <a:pPr lvl="2"/>
            <a:r>
              <a:rPr lang="en-US" noProof="0" dirty="0" smtClean="0">
                <a:sym typeface="Wingdings" panose="05000000000000000000" pitchFamily="2" charset="2"/>
              </a:rPr>
              <a:t>Missing event on popular item  more likely sign of negative feedback</a:t>
            </a:r>
          </a:p>
          <a:p>
            <a:pPr lvl="2"/>
            <a:r>
              <a:rPr lang="en-US" noProof="0" dirty="0" smtClean="0">
                <a:sym typeface="Wingdings" panose="05000000000000000000" pitchFamily="2" charset="2"/>
              </a:rPr>
              <a:t>Pop items often get large scores  faster learning</a:t>
            </a:r>
          </a:p>
          <a:p>
            <a:pPr lvl="1"/>
            <a:r>
              <a:rPr lang="en-US" noProof="0" dirty="0" smtClean="0">
                <a:sym typeface="Wingdings" panose="05000000000000000000" pitchFamily="2" charset="2"/>
              </a:rPr>
              <a:t>Negative items for an example: examples of other sessions in the </a:t>
            </a:r>
            <a:r>
              <a:rPr lang="en-US" noProof="0" dirty="0" err="1" smtClean="0">
                <a:sym typeface="Wingdings" panose="05000000000000000000" pitchFamily="2" charset="2"/>
              </a:rPr>
              <a:t>minibatch</a:t>
            </a:r>
            <a:endParaRPr lang="en-US" noProof="0" dirty="0" smtClean="0">
              <a:sym typeface="Wingdings" panose="05000000000000000000" pitchFamily="2" charset="2"/>
            </a:endParaRPr>
          </a:p>
          <a:p>
            <a:pPr lvl="2"/>
            <a:r>
              <a:rPr lang="en-US" noProof="0" dirty="0" smtClean="0">
                <a:sym typeface="Wingdings" panose="05000000000000000000" pitchFamily="2" charset="2"/>
              </a:rPr>
              <a:t>Technical benefits</a:t>
            </a:r>
          </a:p>
          <a:p>
            <a:pPr lvl="2"/>
            <a:r>
              <a:rPr lang="en-US" noProof="0" dirty="0" smtClean="0">
                <a:sym typeface="Wingdings" panose="05000000000000000000" pitchFamily="2" charset="2"/>
              </a:rPr>
              <a:t>Follows data distribution (pop sampling)</a:t>
            </a:r>
          </a:p>
          <a:p>
            <a:pPr lvl="1"/>
            <a:endParaRPr lang="en-US" noProof="0" dirty="0" smtClean="0">
              <a:sym typeface="Wingdings" panose="05000000000000000000" pitchFamily="2" charset="2"/>
            </a:endParaRPr>
          </a:p>
          <a:p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églalap 283"/>
              <p:cNvSpPr>
                <a:spLocks noChangeAspect="1"/>
              </p:cNvSpPr>
              <p:nvPr/>
            </p:nvSpPr>
            <p:spPr>
              <a:xfrm>
                <a:off x="204061" y="5572215"/>
                <a:ext cx="453600" cy="4536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" name="Téglalap 2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61" y="5572215"/>
                <a:ext cx="453600" cy="453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284"/>
              <p:cNvSpPr>
                <a:spLocks noChangeAspect="1"/>
              </p:cNvSpPr>
              <p:nvPr/>
            </p:nvSpPr>
            <p:spPr>
              <a:xfrm>
                <a:off x="651232" y="5572215"/>
                <a:ext cx="453600" cy="4536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" name="Téglalap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32" y="5572215"/>
                <a:ext cx="453600" cy="4536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églalap 285"/>
              <p:cNvSpPr>
                <a:spLocks noChangeAspect="1"/>
              </p:cNvSpPr>
              <p:nvPr/>
            </p:nvSpPr>
            <p:spPr>
              <a:xfrm>
                <a:off x="1104832" y="5572046"/>
                <a:ext cx="453600" cy="4536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" name="Téglalap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32" y="5572046"/>
                <a:ext cx="453600" cy="453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zövegdoboz 286"/>
          <p:cNvSpPr txBox="1">
            <a:spLocks noChangeAspect="1"/>
          </p:cNvSpPr>
          <p:nvPr/>
        </p:nvSpPr>
        <p:spPr>
          <a:xfrm>
            <a:off x="165389" y="6041243"/>
            <a:ext cx="1425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Mini-batch</a:t>
            </a:r>
          </a:p>
          <a:p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hu-H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desired</a:t>
            </a:r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u-H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items</a:t>
            </a:r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églalap 287"/>
              <p:cNvSpPr>
                <a:spLocks noChangeAspect="1"/>
              </p:cNvSpPr>
              <p:nvPr/>
            </p:nvSpPr>
            <p:spPr>
              <a:xfrm>
                <a:off x="2335539" y="5233024"/>
                <a:ext cx="226800" cy="2268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" name="Téglalap 2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539" y="5233024"/>
                <a:ext cx="226800" cy="226800"/>
              </a:xfrm>
              <a:prstGeom prst="rect">
                <a:avLst/>
              </a:prstGeom>
              <a:blipFill rotWithShape="1">
                <a:blip r:embed="rId5"/>
                <a:stretch>
                  <a:fillRect l="-256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288"/>
              <p:cNvSpPr>
                <a:spLocks noChangeAspect="1"/>
              </p:cNvSpPr>
              <p:nvPr/>
            </p:nvSpPr>
            <p:spPr>
              <a:xfrm>
                <a:off x="2562339" y="5233024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" name="Téglalap 2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339" y="5233024"/>
                <a:ext cx="226800" cy="226800"/>
              </a:xfrm>
              <a:prstGeom prst="rect">
                <a:avLst/>
              </a:prstGeom>
              <a:blipFill rotWithShape="1">
                <a:blip r:embed="rId6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291"/>
              <p:cNvSpPr>
                <a:spLocks noChangeAspect="1"/>
              </p:cNvSpPr>
              <p:nvPr/>
            </p:nvSpPr>
            <p:spPr>
              <a:xfrm>
                <a:off x="2789139" y="5233024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0" name="Téglalap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39" y="5233024"/>
                <a:ext cx="226800" cy="226800"/>
              </a:xfrm>
              <a:prstGeom prst="rect">
                <a:avLst/>
              </a:prstGeom>
              <a:blipFill rotWithShape="1">
                <a:blip r:embed="rId7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292"/>
              <p:cNvSpPr>
                <a:spLocks noChangeAspect="1"/>
              </p:cNvSpPr>
              <p:nvPr/>
            </p:nvSpPr>
            <p:spPr>
              <a:xfrm>
                <a:off x="3015939" y="5233024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1" name="Téglalap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39" y="5233024"/>
                <a:ext cx="226800" cy="226800"/>
              </a:xfrm>
              <a:prstGeom prst="rect">
                <a:avLst/>
              </a:prstGeom>
              <a:blipFill rotWithShape="1">
                <a:blip r:embed="rId8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églalap 293"/>
              <p:cNvSpPr>
                <a:spLocks noChangeAspect="1"/>
              </p:cNvSpPr>
              <p:nvPr/>
            </p:nvSpPr>
            <p:spPr>
              <a:xfrm>
                <a:off x="3242739" y="5233024"/>
                <a:ext cx="226800" cy="2268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2" name="Téglalap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39" y="5233024"/>
                <a:ext cx="226800" cy="226800"/>
              </a:xfrm>
              <a:prstGeom prst="rect">
                <a:avLst/>
              </a:prstGeom>
              <a:blipFill rotWithShape="1">
                <a:blip r:embed="rId9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églalap 294"/>
              <p:cNvSpPr>
                <a:spLocks noChangeAspect="1"/>
              </p:cNvSpPr>
              <p:nvPr/>
            </p:nvSpPr>
            <p:spPr>
              <a:xfrm>
                <a:off x="3469539" y="5233024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3" name="Téglalap 2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39" y="5233024"/>
                <a:ext cx="226800" cy="226800"/>
              </a:xfrm>
              <a:prstGeom prst="rect">
                <a:avLst/>
              </a:prstGeom>
              <a:blipFill rotWithShape="1">
                <a:blip r:embed="rId10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églalap 295"/>
              <p:cNvSpPr>
                <a:spLocks noChangeAspect="1"/>
              </p:cNvSpPr>
              <p:nvPr/>
            </p:nvSpPr>
            <p:spPr>
              <a:xfrm>
                <a:off x="3696339" y="5233024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4" name="Téglalap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339" y="5233024"/>
                <a:ext cx="226800" cy="226800"/>
              </a:xfrm>
              <a:prstGeom prst="rect">
                <a:avLst/>
              </a:prstGeom>
              <a:blipFill rotWithShape="1">
                <a:blip r:embed="rId11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296"/>
              <p:cNvSpPr>
                <a:spLocks noChangeAspect="1"/>
              </p:cNvSpPr>
              <p:nvPr/>
            </p:nvSpPr>
            <p:spPr>
              <a:xfrm>
                <a:off x="3912339" y="5233024"/>
                <a:ext cx="226800" cy="2268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5" name="Téglalap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39" y="5233024"/>
                <a:ext cx="226800" cy="226800"/>
              </a:xfrm>
              <a:prstGeom prst="rect">
                <a:avLst/>
              </a:prstGeom>
              <a:blipFill rotWithShape="1">
                <a:blip r:embed="rId12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églalap 328"/>
              <p:cNvSpPr>
                <a:spLocks noChangeAspect="1"/>
              </p:cNvSpPr>
              <p:nvPr/>
            </p:nvSpPr>
            <p:spPr>
              <a:xfrm>
                <a:off x="2335539" y="6139048"/>
                <a:ext cx="226800" cy="2268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6" name="Téglalap 3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539" y="6139048"/>
                <a:ext cx="226800" cy="226800"/>
              </a:xfrm>
              <a:prstGeom prst="rect">
                <a:avLst/>
              </a:prstGeom>
              <a:blipFill rotWithShape="1">
                <a:blip r:embed="rId13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églalap 329"/>
              <p:cNvSpPr>
                <a:spLocks noChangeAspect="1"/>
              </p:cNvSpPr>
              <p:nvPr/>
            </p:nvSpPr>
            <p:spPr>
              <a:xfrm>
                <a:off x="2562339" y="61390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7" name="Téglalap 3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339" y="6139048"/>
                <a:ext cx="226800" cy="226800"/>
              </a:xfrm>
              <a:prstGeom prst="rect">
                <a:avLst/>
              </a:prstGeom>
              <a:blipFill rotWithShape="1">
                <a:blip r:embed="rId14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églalap 330"/>
              <p:cNvSpPr>
                <a:spLocks noChangeAspect="1"/>
              </p:cNvSpPr>
              <p:nvPr/>
            </p:nvSpPr>
            <p:spPr>
              <a:xfrm>
                <a:off x="2789139" y="61390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8" name="Téglalap 3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39" y="6139048"/>
                <a:ext cx="226800" cy="226800"/>
              </a:xfrm>
              <a:prstGeom prst="rect">
                <a:avLst/>
              </a:prstGeom>
              <a:blipFill rotWithShape="1">
                <a:blip r:embed="rId15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églalap 331"/>
              <p:cNvSpPr>
                <a:spLocks noChangeAspect="1"/>
              </p:cNvSpPr>
              <p:nvPr/>
            </p:nvSpPr>
            <p:spPr>
              <a:xfrm>
                <a:off x="3015939" y="61390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9" name="Téglalap 3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39" y="6139048"/>
                <a:ext cx="226800" cy="226800"/>
              </a:xfrm>
              <a:prstGeom prst="rect">
                <a:avLst/>
              </a:prstGeom>
              <a:blipFill rotWithShape="1">
                <a:blip r:embed="rId16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églalap 332"/>
              <p:cNvSpPr>
                <a:spLocks noChangeAspect="1"/>
              </p:cNvSpPr>
              <p:nvPr/>
            </p:nvSpPr>
            <p:spPr>
              <a:xfrm>
                <a:off x="3242739" y="6139048"/>
                <a:ext cx="226800" cy="2268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0" name="Téglalap 3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39" y="6139048"/>
                <a:ext cx="226800" cy="226800"/>
              </a:xfrm>
              <a:prstGeom prst="rect">
                <a:avLst/>
              </a:prstGeom>
              <a:blipFill rotWithShape="1">
                <a:blip r:embed="rId17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églalap 333"/>
              <p:cNvSpPr>
                <a:spLocks noChangeAspect="1"/>
              </p:cNvSpPr>
              <p:nvPr/>
            </p:nvSpPr>
            <p:spPr>
              <a:xfrm>
                <a:off x="3469539" y="61390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1" name="Téglalap 3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39" y="6139048"/>
                <a:ext cx="226800" cy="226800"/>
              </a:xfrm>
              <a:prstGeom prst="rect">
                <a:avLst/>
              </a:prstGeom>
              <a:blipFill rotWithShape="1">
                <a:blip r:embed="rId18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églalap 334"/>
              <p:cNvSpPr>
                <a:spLocks noChangeAspect="1"/>
              </p:cNvSpPr>
              <p:nvPr/>
            </p:nvSpPr>
            <p:spPr>
              <a:xfrm>
                <a:off x="3696339" y="61390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2" name="Téglalap 3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339" y="6139048"/>
                <a:ext cx="226800" cy="226800"/>
              </a:xfrm>
              <a:prstGeom prst="rect">
                <a:avLst/>
              </a:prstGeom>
              <a:blipFill rotWithShape="1">
                <a:blip r:embed="rId19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églalap 335"/>
              <p:cNvSpPr>
                <a:spLocks noChangeAspect="1"/>
              </p:cNvSpPr>
              <p:nvPr/>
            </p:nvSpPr>
            <p:spPr>
              <a:xfrm>
                <a:off x="3912339" y="6139048"/>
                <a:ext cx="226800" cy="2268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3" name="Téglalap 3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39" y="6139048"/>
                <a:ext cx="226800" cy="226800"/>
              </a:xfrm>
              <a:prstGeom prst="rect">
                <a:avLst/>
              </a:prstGeom>
              <a:blipFill rotWithShape="1">
                <a:blip r:embed="rId20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églalap 336"/>
              <p:cNvSpPr>
                <a:spLocks noChangeAspect="1"/>
              </p:cNvSpPr>
              <p:nvPr/>
            </p:nvSpPr>
            <p:spPr>
              <a:xfrm>
                <a:off x="2335539" y="5685448"/>
                <a:ext cx="226800" cy="2268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4" name="Téglalap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539" y="5685448"/>
                <a:ext cx="226800" cy="226800"/>
              </a:xfrm>
              <a:prstGeom prst="rect">
                <a:avLst/>
              </a:prstGeom>
              <a:blipFill rotWithShape="1">
                <a:blip r:embed="rId21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églalap 337"/>
              <p:cNvSpPr>
                <a:spLocks noChangeAspect="1"/>
              </p:cNvSpPr>
              <p:nvPr/>
            </p:nvSpPr>
            <p:spPr>
              <a:xfrm>
                <a:off x="2562339" y="56854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5" name="Téglalap 3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339" y="5685448"/>
                <a:ext cx="226800" cy="226800"/>
              </a:xfrm>
              <a:prstGeom prst="rect">
                <a:avLst/>
              </a:prstGeom>
              <a:blipFill rotWithShape="1">
                <a:blip r:embed="rId22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églalap 338"/>
              <p:cNvSpPr>
                <a:spLocks noChangeAspect="1"/>
              </p:cNvSpPr>
              <p:nvPr/>
            </p:nvSpPr>
            <p:spPr>
              <a:xfrm>
                <a:off x="2789139" y="56854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6" name="Téglalap 3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39" y="5685448"/>
                <a:ext cx="226800" cy="226800"/>
              </a:xfrm>
              <a:prstGeom prst="rect">
                <a:avLst/>
              </a:prstGeom>
              <a:blipFill rotWithShape="1">
                <a:blip r:embed="rId23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églalap 339"/>
              <p:cNvSpPr>
                <a:spLocks noChangeAspect="1"/>
              </p:cNvSpPr>
              <p:nvPr/>
            </p:nvSpPr>
            <p:spPr>
              <a:xfrm>
                <a:off x="3015939" y="56854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7" name="Téglalap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39" y="5685448"/>
                <a:ext cx="226800" cy="226800"/>
              </a:xfrm>
              <a:prstGeom prst="rect">
                <a:avLst/>
              </a:prstGeom>
              <a:blipFill rotWithShape="1">
                <a:blip r:embed="rId24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églalap 340"/>
              <p:cNvSpPr>
                <a:spLocks noChangeAspect="1"/>
              </p:cNvSpPr>
              <p:nvPr/>
            </p:nvSpPr>
            <p:spPr>
              <a:xfrm>
                <a:off x="3242739" y="5685448"/>
                <a:ext cx="226800" cy="2268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8" name="Téglalap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39" y="5685448"/>
                <a:ext cx="226800" cy="226800"/>
              </a:xfrm>
              <a:prstGeom prst="rect">
                <a:avLst/>
              </a:prstGeom>
              <a:blipFill rotWithShape="1">
                <a:blip r:embed="rId25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églalap 341"/>
              <p:cNvSpPr>
                <a:spLocks noChangeAspect="1"/>
              </p:cNvSpPr>
              <p:nvPr/>
            </p:nvSpPr>
            <p:spPr>
              <a:xfrm>
                <a:off x="3469539" y="56854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9" name="Téglalap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39" y="5685448"/>
                <a:ext cx="226800" cy="226800"/>
              </a:xfrm>
              <a:prstGeom prst="rect">
                <a:avLst/>
              </a:prstGeom>
              <a:blipFill rotWithShape="1">
                <a:blip r:embed="rId26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églalap 342"/>
              <p:cNvSpPr>
                <a:spLocks noChangeAspect="1"/>
              </p:cNvSpPr>
              <p:nvPr/>
            </p:nvSpPr>
            <p:spPr>
              <a:xfrm>
                <a:off x="3696339" y="5685448"/>
                <a:ext cx="226800" cy="226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0" name="Téglalap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339" y="5685448"/>
                <a:ext cx="226800" cy="226800"/>
              </a:xfrm>
              <a:prstGeom prst="rect">
                <a:avLst/>
              </a:prstGeom>
              <a:blipFill rotWithShape="1">
                <a:blip r:embed="rId27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églalap 343"/>
              <p:cNvSpPr>
                <a:spLocks noChangeAspect="1"/>
              </p:cNvSpPr>
              <p:nvPr/>
            </p:nvSpPr>
            <p:spPr>
              <a:xfrm>
                <a:off x="3912339" y="5685448"/>
                <a:ext cx="226800" cy="2268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hu-HU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1" name="Téglalap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39" y="5685448"/>
                <a:ext cx="226800" cy="226800"/>
              </a:xfrm>
              <a:prstGeom prst="rect">
                <a:avLst/>
              </a:prstGeom>
              <a:blipFill rotWithShape="1">
                <a:blip r:embed="rId28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églalap 352"/>
          <p:cNvSpPr>
            <a:spLocks noChangeAspect="1"/>
          </p:cNvSpPr>
          <p:nvPr/>
        </p:nvSpPr>
        <p:spPr>
          <a:xfrm>
            <a:off x="5089539" y="5233685"/>
            <a:ext cx="226800" cy="226800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1</a:t>
            </a:r>
          </a:p>
        </p:txBody>
      </p:sp>
      <p:sp>
        <p:nvSpPr>
          <p:cNvPr id="33" name="Téglalap 353"/>
          <p:cNvSpPr>
            <a:spLocks noChangeAspect="1"/>
          </p:cNvSpPr>
          <p:nvPr/>
        </p:nvSpPr>
        <p:spPr>
          <a:xfrm>
            <a:off x="5316339" y="5233685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4" name="Téglalap 354"/>
          <p:cNvSpPr>
            <a:spLocks noChangeAspect="1"/>
          </p:cNvSpPr>
          <p:nvPr/>
        </p:nvSpPr>
        <p:spPr>
          <a:xfrm>
            <a:off x="5542264" y="5233685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5" name="Téglalap 355"/>
          <p:cNvSpPr>
            <a:spLocks noChangeAspect="1"/>
          </p:cNvSpPr>
          <p:nvPr/>
        </p:nvSpPr>
        <p:spPr>
          <a:xfrm>
            <a:off x="5769064" y="5233685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6" name="Téglalap 356"/>
          <p:cNvSpPr>
            <a:spLocks noChangeAspect="1"/>
          </p:cNvSpPr>
          <p:nvPr/>
        </p:nvSpPr>
        <p:spPr>
          <a:xfrm>
            <a:off x="5994353" y="5233685"/>
            <a:ext cx="226800" cy="22680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7" name="Téglalap 357"/>
          <p:cNvSpPr>
            <a:spLocks noChangeAspect="1"/>
          </p:cNvSpPr>
          <p:nvPr/>
        </p:nvSpPr>
        <p:spPr>
          <a:xfrm>
            <a:off x="6221153" y="5233685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8" name="Téglalap 358"/>
          <p:cNvSpPr>
            <a:spLocks noChangeAspect="1"/>
          </p:cNvSpPr>
          <p:nvPr/>
        </p:nvSpPr>
        <p:spPr>
          <a:xfrm>
            <a:off x="6447953" y="5233685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9" name="Téglalap 359"/>
          <p:cNvSpPr>
            <a:spLocks noChangeAspect="1"/>
          </p:cNvSpPr>
          <p:nvPr/>
        </p:nvSpPr>
        <p:spPr>
          <a:xfrm>
            <a:off x="6674995" y="5233685"/>
            <a:ext cx="226800" cy="22680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0" name="Téglalap 360"/>
          <p:cNvSpPr>
            <a:spLocks noChangeAspect="1"/>
          </p:cNvSpPr>
          <p:nvPr/>
        </p:nvSpPr>
        <p:spPr>
          <a:xfrm>
            <a:off x="5089539" y="6139047"/>
            <a:ext cx="226800" cy="22680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1" name="Téglalap 361"/>
          <p:cNvSpPr>
            <a:spLocks noChangeAspect="1"/>
          </p:cNvSpPr>
          <p:nvPr/>
        </p:nvSpPr>
        <p:spPr>
          <a:xfrm>
            <a:off x="5316339" y="61390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2" name="Téglalap 362"/>
          <p:cNvSpPr>
            <a:spLocks noChangeAspect="1"/>
          </p:cNvSpPr>
          <p:nvPr/>
        </p:nvSpPr>
        <p:spPr>
          <a:xfrm>
            <a:off x="5542264" y="61390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3" name="Téglalap 363"/>
          <p:cNvSpPr>
            <a:spLocks noChangeAspect="1"/>
          </p:cNvSpPr>
          <p:nvPr/>
        </p:nvSpPr>
        <p:spPr>
          <a:xfrm>
            <a:off x="5769064" y="61390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4" name="Téglalap 364"/>
          <p:cNvSpPr>
            <a:spLocks noChangeAspect="1"/>
          </p:cNvSpPr>
          <p:nvPr/>
        </p:nvSpPr>
        <p:spPr>
          <a:xfrm>
            <a:off x="5995864" y="6139047"/>
            <a:ext cx="226800" cy="22680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5" name="Téglalap 365"/>
          <p:cNvSpPr>
            <a:spLocks noChangeAspect="1"/>
          </p:cNvSpPr>
          <p:nvPr/>
        </p:nvSpPr>
        <p:spPr>
          <a:xfrm>
            <a:off x="6222664" y="61390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6" name="Téglalap 366"/>
          <p:cNvSpPr>
            <a:spLocks noChangeAspect="1"/>
          </p:cNvSpPr>
          <p:nvPr/>
        </p:nvSpPr>
        <p:spPr>
          <a:xfrm>
            <a:off x="6447953" y="61390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7" name="Téglalap 367"/>
          <p:cNvSpPr>
            <a:spLocks noChangeAspect="1"/>
          </p:cNvSpPr>
          <p:nvPr/>
        </p:nvSpPr>
        <p:spPr>
          <a:xfrm>
            <a:off x="6674753" y="6139047"/>
            <a:ext cx="226800" cy="226800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1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8" name="Téglalap 368"/>
          <p:cNvSpPr>
            <a:spLocks noChangeAspect="1"/>
          </p:cNvSpPr>
          <p:nvPr/>
        </p:nvSpPr>
        <p:spPr>
          <a:xfrm>
            <a:off x="5089539" y="5685447"/>
            <a:ext cx="226800" cy="22680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9" name="Téglalap 369"/>
          <p:cNvSpPr>
            <a:spLocks noChangeAspect="1"/>
          </p:cNvSpPr>
          <p:nvPr/>
        </p:nvSpPr>
        <p:spPr>
          <a:xfrm>
            <a:off x="5316339" y="56854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0" name="Téglalap 370"/>
          <p:cNvSpPr>
            <a:spLocks noChangeAspect="1"/>
          </p:cNvSpPr>
          <p:nvPr/>
        </p:nvSpPr>
        <p:spPr>
          <a:xfrm>
            <a:off x="5542264" y="56854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1" name="Téglalap 371"/>
          <p:cNvSpPr>
            <a:spLocks noChangeAspect="1"/>
          </p:cNvSpPr>
          <p:nvPr/>
        </p:nvSpPr>
        <p:spPr>
          <a:xfrm>
            <a:off x="5769064" y="56854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2" name="Téglalap 372"/>
          <p:cNvSpPr>
            <a:spLocks noChangeAspect="1"/>
          </p:cNvSpPr>
          <p:nvPr/>
        </p:nvSpPr>
        <p:spPr>
          <a:xfrm>
            <a:off x="5994353" y="5685447"/>
            <a:ext cx="226800" cy="226800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1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3" name="Téglalap 373"/>
          <p:cNvSpPr>
            <a:spLocks noChangeAspect="1"/>
          </p:cNvSpPr>
          <p:nvPr/>
        </p:nvSpPr>
        <p:spPr>
          <a:xfrm>
            <a:off x="6221153" y="56854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4" name="Téglalap 374"/>
          <p:cNvSpPr>
            <a:spLocks noChangeAspect="1"/>
          </p:cNvSpPr>
          <p:nvPr/>
        </p:nvSpPr>
        <p:spPr>
          <a:xfrm>
            <a:off x="6447953" y="5685447"/>
            <a:ext cx="226800" cy="226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5" name="Téglalap 375"/>
          <p:cNvSpPr>
            <a:spLocks noChangeAspect="1"/>
          </p:cNvSpPr>
          <p:nvPr/>
        </p:nvSpPr>
        <p:spPr>
          <a:xfrm>
            <a:off x="6674995" y="5685447"/>
            <a:ext cx="226800" cy="226800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dirty="0" smtClean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  <a:endParaRPr lang="hu-HU" sz="10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56" name="Szövegdoboz 376"/>
          <p:cNvSpPr txBox="1">
            <a:spLocks noChangeAspect="1"/>
          </p:cNvSpPr>
          <p:nvPr/>
        </p:nvSpPr>
        <p:spPr>
          <a:xfrm>
            <a:off x="2201429" y="6349789"/>
            <a:ext cx="211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Network output (</a:t>
            </a:r>
            <a:r>
              <a:rPr lang="hu-H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scores</a:t>
            </a:r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57" name="Szövegdoboz 377"/>
          <p:cNvSpPr txBox="1">
            <a:spLocks noChangeAspect="1"/>
          </p:cNvSpPr>
          <p:nvPr/>
        </p:nvSpPr>
        <p:spPr>
          <a:xfrm>
            <a:off x="5031898" y="6365847"/>
            <a:ext cx="197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Desired</a:t>
            </a:r>
            <a:r>
              <a:rPr lang="hu-H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output </a:t>
            </a:r>
            <a:r>
              <a:rPr lang="hu-H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scores</a:t>
            </a:r>
            <a:endParaRPr lang="hu-H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Szövegdoboz 378"/>
          <p:cNvSpPr txBox="1">
            <a:spLocks noChangeAspect="1"/>
          </p:cNvSpPr>
          <p:nvPr/>
        </p:nvSpPr>
        <p:spPr>
          <a:xfrm>
            <a:off x="1896518" y="4547679"/>
            <a:ext cx="655273" cy="400110"/>
          </a:xfrm>
          <a:prstGeom prst="rect">
            <a:avLst/>
          </a:prstGeom>
          <a:noFill/>
          <a:ln w="28575">
            <a:solidFill>
              <a:srgbClr val="7CB946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Positive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item</a:t>
            </a:r>
            <a:endParaRPr lang="hu-HU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Szövegdoboz 379"/>
          <p:cNvSpPr txBox="1">
            <a:spLocks noChangeAspect="1"/>
          </p:cNvSpPr>
          <p:nvPr/>
        </p:nvSpPr>
        <p:spPr>
          <a:xfrm>
            <a:off x="3842206" y="4547269"/>
            <a:ext cx="1139833" cy="400110"/>
          </a:xfrm>
          <a:prstGeom prst="rect">
            <a:avLst/>
          </a:prstGeom>
          <a:noFill/>
          <a:ln w="28575">
            <a:solidFill>
              <a:srgbClr val="347EB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Sampled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negative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items</a:t>
            </a:r>
            <a:endParaRPr lang="hu-HU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Szövegdoboz 380"/>
          <p:cNvSpPr txBox="1">
            <a:spLocks noChangeAspect="1"/>
          </p:cNvSpPr>
          <p:nvPr/>
        </p:nvSpPr>
        <p:spPr>
          <a:xfrm>
            <a:off x="2624744" y="4551788"/>
            <a:ext cx="1164943" cy="40011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Inactive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outputs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not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u-HU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computed</a:t>
            </a:r>
            <a:r>
              <a:rPr lang="hu-H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61" name="Egyenes összekötő nyíllal 4"/>
          <p:cNvCxnSpPr>
            <a:cxnSpLocks noChangeAspect="1"/>
            <a:stCxn id="58" idx="2"/>
            <a:endCxn id="8" idx="0"/>
          </p:cNvCxnSpPr>
          <p:nvPr/>
        </p:nvCxnSpPr>
        <p:spPr bwMode="auto">
          <a:xfrm>
            <a:off x="2224155" y="4947789"/>
            <a:ext cx="224784" cy="285235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Egyenes összekötő nyíllal 381"/>
          <p:cNvCxnSpPr>
            <a:cxnSpLocks noChangeAspect="1"/>
            <a:stCxn id="59" idx="2"/>
            <a:endCxn id="12" idx="0"/>
          </p:cNvCxnSpPr>
          <p:nvPr/>
        </p:nvCxnSpPr>
        <p:spPr bwMode="auto">
          <a:xfrm flipH="1">
            <a:off x="3356139" y="4947379"/>
            <a:ext cx="1055984" cy="285645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Egyenes összekötő nyíllal 382"/>
          <p:cNvCxnSpPr>
            <a:cxnSpLocks noChangeAspect="1"/>
            <a:stCxn id="60" idx="2"/>
            <a:endCxn id="9" idx="0"/>
          </p:cNvCxnSpPr>
          <p:nvPr/>
        </p:nvCxnSpPr>
        <p:spPr bwMode="auto">
          <a:xfrm flipH="1">
            <a:off x="2675739" y="4951898"/>
            <a:ext cx="531477" cy="281126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Egyenes összekötő nyíllal 383"/>
          <p:cNvCxnSpPr>
            <a:cxnSpLocks noChangeAspect="1"/>
            <a:stCxn id="60" idx="2"/>
            <a:endCxn id="10" idx="0"/>
          </p:cNvCxnSpPr>
          <p:nvPr/>
        </p:nvCxnSpPr>
        <p:spPr bwMode="auto">
          <a:xfrm flipH="1">
            <a:off x="2902539" y="4951898"/>
            <a:ext cx="304677" cy="281126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Egyenes összekötő nyíllal 384"/>
          <p:cNvCxnSpPr>
            <a:cxnSpLocks noChangeAspect="1"/>
            <a:stCxn id="60" idx="2"/>
            <a:endCxn id="11" idx="0"/>
          </p:cNvCxnSpPr>
          <p:nvPr/>
        </p:nvCxnSpPr>
        <p:spPr bwMode="auto">
          <a:xfrm flipH="1">
            <a:off x="3129339" y="4951898"/>
            <a:ext cx="77877" cy="281126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Egyenes összekötő nyíllal 385"/>
          <p:cNvCxnSpPr>
            <a:cxnSpLocks noChangeAspect="1"/>
            <a:stCxn id="60" idx="2"/>
            <a:endCxn id="13" idx="0"/>
          </p:cNvCxnSpPr>
          <p:nvPr/>
        </p:nvCxnSpPr>
        <p:spPr bwMode="auto">
          <a:xfrm>
            <a:off x="3207216" y="4951898"/>
            <a:ext cx="375723" cy="281126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Egyenes összekötő nyíllal 386"/>
          <p:cNvCxnSpPr>
            <a:cxnSpLocks noChangeAspect="1"/>
            <a:stCxn id="60" idx="2"/>
            <a:endCxn id="14" idx="0"/>
          </p:cNvCxnSpPr>
          <p:nvPr/>
        </p:nvCxnSpPr>
        <p:spPr bwMode="auto">
          <a:xfrm>
            <a:off x="3207216" y="4951898"/>
            <a:ext cx="602523" cy="281126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Egyenes összekötő nyíllal 387"/>
          <p:cNvCxnSpPr>
            <a:cxnSpLocks noChangeAspect="1"/>
            <a:stCxn id="59" idx="2"/>
            <a:endCxn id="15" idx="0"/>
          </p:cNvCxnSpPr>
          <p:nvPr/>
        </p:nvCxnSpPr>
        <p:spPr bwMode="auto">
          <a:xfrm flipH="1">
            <a:off x="4025739" y="4947379"/>
            <a:ext cx="386384" cy="285645"/>
          </a:xfrm>
          <a:prstGeom prst="straightConnector1">
            <a:avLst/>
          </a:prstGeom>
          <a:blipFill dpi="0" rotWithShape="0">
            <a:blip r:embed="rId29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Jobbra nyíl 32"/>
          <p:cNvSpPr>
            <a:spLocks noChangeAspect="1"/>
          </p:cNvSpPr>
          <p:nvPr/>
        </p:nvSpPr>
        <p:spPr bwMode="gray">
          <a:xfrm>
            <a:off x="1673611" y="5712605"/>
            <a:ext cx="445815" cy="1724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50" indent="-190500" algn="l" defTabSz="917575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05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p:sp>
        <p:nvSpPr>
          <p:cNvPr id="70" name="Balra-jobbra nyíl 33"/>
          <p:cNvSpPr>
            <a:spLocks noChangeAspect="1"/>
          </p:cNvSpPr>
          <p:nvPr/>
        </p:nvSpPr>
        <p:spPr bwMode="gray">
          <a:xfrm>
            <a:off x="4225539" y="5294842"/>
            <a:ext cx="806359" cy="10081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50" indent="-190500" algn="l" defTabSz="917575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05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p:sp>
        <p:nvSpPr>
          <p:cNvPr id="71" name="Balra-jobbra nyíl 389"/>
          <p:cNvSpPr>
            <a:spLocks noChangeAspect="1"/>
          </p:cNvSpPr>
          <p:nvPr/>
        </p:nvSpPr>
        <p:spPr bwMode="gray">
          <a:xfrm>
            <a:off x="4225538" y="5748442"/>
            <a:ext cx="806359" cy="10081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50" indent="-190500" algn="l" defTabSz="917575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05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p:sp>
        <p:nvSpPr>
          <p:cNvPr id="72" name="Balra-jobbra nyíl 390"/>
          <p:cNvSpPr>
            <a:spLocks noChangeAspect="1"/>
          </p:cNvSpPr>
          <p:nvPr/>
        </p:nvSpPr>
        <p:spPr bwMode="gray">
          <a:xfrm>
            <a:off x="4225537" y="6202042"/>
            <a:ext cx="806359" cy="10081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50" indent="-190500" algn="l" defTabSz="917575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05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Offline experiments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050"/>
              </p:ext>
            </p:extLst>
          </p:nvPr>
        </p:nvGraphicFramePr>
        <p:xfrm>
          <a:off x="626186" y="1759812"/>
          <a:ext cx="6657998" cy="12039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97218"/>
                <a:gridCol w="2211094"/>
                <a:gridCol w="708342"/>
                <a:gridCol w="811530"/>
                <a:gridCol w="870267"/>
                <a:gridCol w="775017"/>
                <a:gridCol w="684530"/>
              </a:tblGrid>
              <a:tr h="144016">
                <a:tc rowSpan="2">
                  <a:txBody>
                    <a:bodyPr/>
                    <a:lstStyle/>
                    <a:p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Data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>
                    <a:solidFill>
                      <a:srgbClr val="347EB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Description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>
                    <a:solidFill>
                      <a:srgbClr val="347EB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Items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47EB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Train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rgbClr val="347E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Test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  <a:solidFill>
                      <a:srgbClr val="347E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100" b="1" dirty="0" smtClean="0">
                          <a:solidFill>
                            <a:schemeClr val="bg1"/>
                          </a:solidFill>
                          <a:latin typeface="Exo 2 Light" panose="00000400000000000000" pitchFamily="2" charset="-18"/>
                        </a:rPr>
                        <a:t>Sessions</a:t>
                      </a:r>
                      <a:endParaRPr lang="hu-HU" sz="1100" b="1" dirty="0">
                        <a:solidFill>
                          <a:schemeClr val="bg1"/>
                        </a:solidFill>
                        <a:latin typeface="Exo 2 Light" panose="00000400000000000000" pitchFamily="2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7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100" b="1" dirty="0" smtClean="0">
                          <a:solidFill>
                            <a:schemeClr val="bg1"/>
                          </a:solidFill>
                          <a:latin typeface="Exo 2 Light" panose="00000400000000000000" pitchFamily="2" charset="-18"/>
                        </a:rPr>
                        <a:t>Events</a:t>
                      </a:r>
                      <a:endParaRPr lang="hu-HU" sz="1100" b="1" dirty="0">
                        <a:solidFill>
                          <a:schemeClr val="bg1"/>
                        </a:solidFill>
                        <a:latin typeface="Exo 2 Light" panose="00000400000000000000" pitchFamily="2" charset="-18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7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100" b="1" dirty="0" smtClean="0">
                          <a:solidFill>
                            <a:schemeClr val="bg1"/>
                          </a:solidFill>
                          <a:latin typeface="Exo 2 Light" panose="00000400000000000000" pitchFamily="2" charset="-18"/>
                        </a:rPr>
                        <a:t>Sessions</a:t>
                      </a:r>
                      <a:endParaRPr lang="hu-HU" sz="1100" b="1" dirty="0">
                        <a:solidFill>
                          <a:schemeClr val="bg1"/>
                        </a:solidFill>
                        <a:latin typeface="Exo 2 Light" panose="00000400000000000000" pitchFamily="2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7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100" b="1" dirty="0" smtClean="0">
                          <a:solidFill>
                            <a:schemeClr val="bg1"/>
                          </a:solidFill>
                          <a:latin typeface="Exo 2 Light" panose="00000400000000000000" pitchFamily="2" charset="-18"/>
                        </a:rPr>
                        <a:t>Events</a:t>
                      </a:r>
                      <a:endParaRPr lang="hu-HU" sz="1100" b="1" dirty="0">
                        <a:solidFill>
                          <a:schemeClr val="bg1"/>
                        </a:solidFill>
                        <a:latin typeface="Exo 2 Light" panose="00000400000000000000" pitchFamily="2" charset="-1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7EB1"/>
                    </a:solidFill>
                  </a:tcPr>
                </a:tc>
              </a:tr>
              <a:tr h="129912">
                <a:tc>
                  <a:txBody>
                    <a:bodyPr/>
                    <a:lstStyle/>
                    <a:p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RSC15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RecSys</a:t>
                      </a:r>
                      <a:r>
                        <a:rPr lang="hu-HU" sz="1100" baseline="0" dirty="0" smtClean="0">
                          <a:latin typeface="Exo 2 Light" panose="00000400000000000000" pitchFamily="2" charset="-18"/>
                        </a:rPr>
                        <a:t> Challenge 2015. Clickstream data of a webshop.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37,483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7,966,257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31,637,239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15,324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71,222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VIDEO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Video watch sequences</a:t>
                      </a:r>
                      <a:r>
                        <a:rPr lang="hu-HU" sz="1100" baseline="0" dirty="0" smtClean="0">
                          <a:latin typeface="Exo 2 Light" panose="00000400000000000000" pitchFamily="2" charset="-18"/>
                        </a:rPr>
                        <a:t>.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327,929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2,954,816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13,180,128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48,746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100" dirty="0" smtClean="0">
                          <a:latin typeface="Exo 2 Light" panose="00000400000000000000" pitchFamily="2" charset="-18"/>
                        </a:rPr>
                        <a:t>178,637</a:t>
                      </a:r>
                      <a:endParaRPr lang="hu-HU" sz="1100" dirty="0">
                        <a:latin typeface="Exo 2 Light" panose="00000400000000000000" pitchFamily="2" charset="-1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916446"/>
              </p:ext>
            </p:extLst>
          </p:nvPr>
        </p:nvGraphicFramePr>
        <p:xfrm>
          <a:off x="963538" y="2929022"/>
          <a:ext cx="3069398" cy="1943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402637"/>
              </p:ext>
            </p:extLst>
          </p:nvPr>
        </p:nvGraphicFramePr>
        <p:xfrm>
          <a:off x="963133" y="4769101"/>
          <a:ext cx="3069803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245033"/>
              </p:ext>
            </p:extLst>
          </p:nvPr>
        </p:nvGraphicFramePr>
        <p:xfrm>
          <a:off x="4185835" y="2983948"/>
          <a:ext cx="3069803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198628"/>
              </p:ext>
            </p:extLst>
          </p:nvPr>
        </p:nvGraphicFramePr>
        <p:xfrm>
          <a:off x="4185835" y="4839430"/>
          <a:ext cx="3069803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9" name="Straight Connector 48"/>
          <p:cNvCxnSpPr/>
          <p:nvPr/>
        </p:nvCxnSpPr>
        <p:spPr bwMode="auto">
          <a:xfrm>
            <a:off x="4503465" y="5456163"/>
            <a:ext cx="2551385" cy="1662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1219852" y="3601591"/>
            <a:ext cx="2720933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V="1">
            <a:off x="4500290" y="3681413"/>
            <a:ext cx="2557735" cy="3423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 rot="16200000">
            <a:off x="1186375" y="4602468"/>
            <a:ext cx="3465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87" name="TextBox 86"/>
          <p:cNvSpPr txBox="1"/>
          <p:nvPr/>
        </p:nvSpPr>
        <p:spPr>
          <a:xfrm rot="16200000">
            <a:off x="1296745" y="4438311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Session 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1613128" y="4484751"/>
            <a:ext cx="5982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Item-kNN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1929250" y="4516165"/>
            <a:ext cx="5293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BPR-MF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90" name="TextBox 89"/>
          <p:cNvSpPr txBox="1"/>
          <p:nvPr/>
        </p:nvSpPr>
        <p:spPr>
          <a:xfrm rot="16200000">
            <a:off x="1738917" y="4040767"/>
            <a:ext cx="14654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(100, units c.-entropy)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91" name="TextBox 90"/>
          <p:cNvSpPr txBox="1"/>
          <p:nvPr/>
        </p:nvSpPr>
        <p:spPr>
          <a:xfrm rot="16200000">
            <a:off x="2149035" y="4170718"/>
            <a:ext cx="1207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2406734" y="4151223"/>
            <a:ext cx="12426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93" name="TextBox 92"/>
          <p:cNvSpPr txBox="1"/>
          <p:nvPr/>
        </p:nvSpPr>
        <p:spPr>
          <a:xfrm rot="16200000">
            <a:off x="2548137" y="4015393"/>
            <a:ext cx="15168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c.-entropy)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94" name="TextBox 93"/>
          <p:cNvSpPr txBox="1"/>
          <p:nvPr/>
        </p:nvSpPr>
        <p:spPr>
          <a:xfrm rot="16200000">
            <a:off x="2958625" y="4142828"/>
            <a:ext cx="12602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95" name="TextBox 94"/>
          <p:cNvSpPr txBox="1"/>
          <p:nvPr/>
        </p:nvSpPr>
        <p:spPr>
          <a:xfrm rot="16200000">
            <a:off x="3219178" y="4126048"/>
            <a:ext cx="12955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1216677" y="5485482"/>
            <a:ext cx="2710798" cy="918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TextBox 119"/>
          <p:cNvSpPr txBox="1"/>
          <p:nvPr/>
        </p:nvSpPr>
        <p:spPr>
          <a:xfrm rot="16200000">
            <a:off x="1186373" y="6450155"/>
            <a:ext cx="3465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1296743" y="6285998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Session 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1613126" y="6332438"/>
            <a:ext cx="5982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Item-kNN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1929248" y="6363852"/>
            <a:ext cx="5293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BPR-MF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1738915" y="5888454"/>
            <a:ext cx="14654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(100, units c.-entropy)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2149033" y="6018405"/>
            <a:ext cx="1207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2406732" y="5998910"/>
            <a:ext cx="12426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2541785" y="5866255"/>
            <a:ext cx="15168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c.-entropy)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2949098" y="5990515"/>
            <a:ext cx="12602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3209651" y="5973735"/>
            <a:ext cx="12955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4463863" y="4603575"/>
            <a:ext cx="3465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3" name="TextBox 152"/>
          <p:cNvSpPr txBox="1"/>
          <p:nvPr/>
        </p:nvSpPr>
        <p:spPr>
          <a:xfrm rot="16200000">
            <a:off x="4559945" y="4437037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Session 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4" name="TextBox 153"/>
          <p:cNvSpPr txBox="1"/>
          <p:nvPr/>
        </p:nvSpPr>
        <p:spPr>
          <a:xfrm rot="16200000">
            <a:off x="4857277" y="4483477"/>
            <a:ext cx="5982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Item-kNN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5" name="TextBox 154"/>
          <p:cNvSpPr txBox="1"/>
          <p:nvPr/>
        </p:nvSpPr>
        <p:spPr>
          <a:xfrm rot="16200000">
            <a:off x="5147221" y="4513028"/>
            <a:ext cx="5293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BPR-MF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6" name="TextBox 155"/>
          <p:cNvSpPr txBox="1"/>
          <p:nvPr/>
        </p:nvSpPr>
        <p:spPr>
          <a:xfrm rot="16200000">
            <a:off x="4946397" y="4041891"/>
            <a:ext cx="14654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(100, units c.-entropy)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7" name="TextBox 156"/>
          <p:cNvSpPr txBox="1"/>
          <p:nvPr/>
        </p:nvSpPr>
        <p:spPr>
          <a:xfrm rot="16200000">
            <a:off x="5336035" y="4169444"/>
            <a:ext cx="1207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58" name="TextBox 157"/>
          <p:cNvSpPr txBox="1"/>
          <p:nvPr/>
        </p:nvSpPr>
        <p:spPr>
          <a:xfrm rot="16200000">
            <a:off x="5579542" y="4149948"/>
            <a:ext cx="12426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6337121" y="4124774"/>
            <a:ext cx="12955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3" name="TextBox 162"/>
          <p:cNvSpPr txBox="1"/>
          <p:nvPr/>
        </p:nvSpPr>
        <p:spPr>
          <a:xfrm rot="16200000">
            <a:off x="6093237" y="4141554"/>
            <a:ext cx="12602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4448622" y="6449154"/>
            <a:ext cx="3465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6" name="TextBox 165"/>
          <p:cNvSpPr txBox="1"/>
          <p:nvPr/>
        </p:nvSpPr>
        <p:spPr>
          <a:xfrm rot="16200000">
            <a:off x="4544704" y="6282616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Session pop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7" name="TextBox 166"/>
          <p:cNvSpPr txBox="1"/>
          <p:nvPr/>
        </p:nvSpPr>
        <p:spPr>
          <a:xfrm rot="16200000">
            <a:off x="4842036" y="6329056"/>
            <a:ext cx="5982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Item-kNN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8" name="TextBox 167"/>
          <p:cNvSpPr txBox="1"/>
          <p:nvPr/>
        </p:nvSpPr>
        <p:spPr>
          <a:xfrm rot="16200000">
            <a:off x="5131980" y="6358607"/>
            <a:ext cx="5293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BPR-MF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4931156" y="5887470"/>
            <a:ext cx="14654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(100, units c.-entropy)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70" name="TextBox 169"/>
          <p:cNvSpPr txBox="1"/>
          <p:nvPr/>
        </p:nvSpPr>
        <p:spPr>
          <a:xfrm rot="16200000">
            <a:off x="5320794" y="6015023"/>
            <a:ext cx="1207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71" name="TextBox 170"/>
          <p:cNvSpPr txBox="1"/>
          <p:nvPr/>
        </p:nvSpPr>
        <p:spPr>
          <a:xfrm rot="16200000">
            <a:off x="5564301" y="5995527"/>
            <a:ext cx="12426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72" name="TextBox 171"/>
          <p:cNvSpPr txBox="1"/>
          <p:nvPr/>
        </p:nvSpPr>
        <p:spPr>
          <a:xfrm rot="16200000">
            <a:off x="6321880" y="5970353"/>
            <a:ext cx="12955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TOP1)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  <p:sp>
        <p:nvSpPr>
          <p:cNvPr id="173" name="TextBox 172"/>
          <p:cNvSpPr txBox="1"/>
          <p:nvPr/>
        </p:nvSpPr>
        <p:spPr>
          <a:xfrm rot="16200000">
            <a:off x="6077996" y="5987133"/>
            <a:ext cx="12602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00" b="1" dirty="0" smtClean="0">
                <a:latin typeface="Exo 2 Light" panose="00000400000000000000" pitchFamily="2" charset="-18"/>
              </a:rPr>
              <a:t>GRU4Rec (1000 units, BPR)</a:t>
            </a:r>
            <a:endParaRPr lang="hu-HU" sz="700" b="1" dirty="0">
              <a:latin typeface="Exo 2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298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Online experiments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45882368"/>
              </p:ext>
            </p:extLst>
          </p:nvPr>
        </p:nvGraphicFramePr>
        <p:xfrm>
          <a:off x="463550" y="2057401"/>
          <a:ext cx="3964434" cy="3891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490105"/>
              </p:ext>
            </p:extLst>
          </p:nvPr>
        </p:nvGraphicFramePr>
        <p:xfrm>
          <a:off x="4474109" y="1988840"/>
          <a:ext cx="4591657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4499992" y="5229200"/>
            <a:ext cx="3384375" cy="1227297"/>
          </a:xfrm>
          <a:prstGeom prst="rect">
            <a:avLst/>
          </a:prstGeom>
        </p:spPr>
        <p:txBody>
          <a:bodyPr vert="horz" lIns="97566" tIns="48783" rIns="97566" bIns="48783" rtlCol="0">
            <a:normAutofit fontScale="55000" lnSpcReduction="20000"/>
          </a:bodyPr>
          <a:lstStyle>
            <a:lvl1pPr marL="243916" indent="-243916" algn="l" defTabSz="975665" rtl="0" eaLnBrk="1" latinLnBrk="0" hangingPunct="1">
              <a:lnSpc>
                <a:spcPct val="100000"/>
              </a:lnSpc>
              <a:spcBef>
                <a:spcPts val="1067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731749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219581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707413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195246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683078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911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743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6575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Default trains:</a:t>
            </a:r>
          </a:p>
          <a:p>
            <a:pPr lvl="1"/>
            <a:r>
              <a:rPr lang="hu-HU" dirty="0"/>
              <a:t>o</a:t>
            </a:r>
            <a:r>
              <a:rPr lang="hu-HU" dirty="0" smtClean="0"/>
              <a:t>n ~10x events</a:t>
            </a:r>
          </a:p>
          <a:p>
            <a:pPr lvl="1"/>
            <a:r>
              <a:rPr lang="hu-HU" dirty="0"/>
              <a:t>m</a:t>
            </a:r>
            <a:r>
              <a:rPr lang="hu-HU" dirty="0" smtClean="0"/>
              <a:t>ore frequently</a:t>
            </a:r>
          </a:p>
          <a:p>
            <a:r>
              <a:rPr lang="hu-HU" dirty="0" smtClean="0"/>
              <a:t>Absolute CTR increase: +0.9%±0.5%</a:t>
            </a:r>
          </a:p>
          <a:p>
            <a:pPr lvl="1"/>
            <a:r>
              <a:rPr lang="hu-HU" dirty="0" smtClean="0"/>
              <a:t>(p=0.01)</a:t>
            </a:r>
          </a:p>
        </p:txBody>
      </p:sp>
    </p:spTree>
    <p:extLst>
      <p:ext uri="{BB962C8B-B14F-4D97-AF65-F5344CB8AC3E}">
        <p14:creationId xmlns:p14="http://schemas.microsoft.com/office/powerpoint/2010/main" val="6383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The next step in </a:t>
            </a:r>
            <a:r>
              <a:rPr lang="en-US" noProof="0" dirty="0" err="1" smtClean="0">
                <a:latin typeface="Exo 2 Light" panose="00000400000000000000" pitchFamily="2" charset="-18"/>
              </a:rPr>
              <a:t>recsys</a:t>
            </a:r>
            <a:r>
              <a:rPr lang="en-US" noProof="0" dirty="0" smtClean="0">
                <a:latin typeface="Exo 2 Light" panose="00000400000000000000" pitchFamily="2" charset="-18"/>
              </a:rPr>
              <a:t> technology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0" dirty="0" smtClean="0"/>
              <a:t>is deep learning</a:t>
            </a:r>
          </a:p>
          <a:p>
            <a:r>
              <a:rPr lang="en-US" noProof="0" dirty="0" smtClean="0"/>
              <a:t>Besides session modelling</a:t>
            </a:r>
          </a:p>
          <a:p>
            <a:pPr lvl="1"/>
            <a:r>
              <a:rPr lang="en-US" noProof="0" dirty="0" smtClean="0"/>
              <a:t>Incorporating content into the model directly</a:t>
            </a:r>
          </a:p>
          <a:p>
            <a:pPr lvl="1"/>
            <a:r>
              <a:rPr lang="en-US" noProof="0" dirty="0" smtClean="0"/>
              <a:t>Modeling complex context-states based on sensory data (</a:t>
            </a:r>
            <a:r>
              <a:rPr lang="en-US" noProof="0" dirty="0" err="1" smtClean="0"/>
              <a:t>IoT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Optimizing recommendations through deep reinforcement learning</a:t>
            </a:r>
          </a:p>
          <a:p>
            <a:r>
              <a:rPr lang="en-US" noProof="0" dirty="0" smtClean="0"/>
              <a:t>Would you like to try something in this area?</a:t>
            </a:r>
          </a:p>
          <a:p>
            <a:pPr lvl="1"/>
            <a:r>
              <a:rPr lang="en-US" noProof="0" dirty="0" smtClean="0"/>
              <a:t>Submit to DLRS 2016</a:t>
            </a:r>
          </a:p>
          <a:p>
            <a:pPr lvl="1"/>
            <a:r>
              <a:rPr lang="en-US" noProof="0" dirty="0" smtClean="0"/>
              <a:t>dlrs-workshop.org</a:t>
            </a:r>
          </a:p>
        </p:txBody>
      </p:sp>
      <p:pic>
        <p:nvPicPr>
          <p:cNvPr id="1027" name="Picture 3" descr="D:\Dokumentumok\DLRS\dlrs_v6_2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157192"/>
            <a:ext cx="1358280" cy="13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Thank you!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9512" y="5085184"/>
            <a:ext cx="8856984" cy="1008112"/>
          </a:xfrm>
        </p:spPr>
        <p:txBody>
          <a:bodyPr>
            <a:normAutofit fontScale="47500" lnSpcReduction="20000"/>
          </a:bodyPr>
          <a:lstStyle/>
          <a:p>
            <a:r>
              <a:rPr lang="en-US" noProof="0" dirty="0" smtClean="0"/>
              <a:t>Detailed description of the RNN approach:</a:t>
            </a:r>
          </a:p>
          <a:p>
            <a:pPr marL="216000" indent="-216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noProof="0" dirty="0" smtClean="0"/>
              <a:t>B. </a:t>
            </a:r>
            <a:r>
              <a:rPr lang="en-US" noProof="0" dirty="0" err="1" smtClean="0"/>
              <a:t>Hidasi</a:t>
            </a:r>
            <a:r>
              <a:rPr lang="en-US" noProof="0" dirty="0" smtClean="0"/>
              <a:t>, A. </a:t>
            </a:r>
            <a:r>
              <a:rPr lang="en-US" noProof="0" dirty="0" err="1" smtClean="0"/>
              <a:t>Karatzoglou</a:t>
            </a:r>
            <a:r>
              <a:rPr lang="en-US" noProof="0" dirty="0" smtClean="0"/>
              <a:t>, L. </a:t>
            </a:r>
            <a:r>
              <a:rPr lang="en-US" noProof="0" dirty="0" err="1" smtClean="0"/>
              <a:t>Baltrunas</a:t>
            </a:r>
            <a:r>
              <a:rPr lang="en-US" noProof="0" dirty="0" smtClean="0"/>
              <a:t>, D. </a:t>
            </a:r>
            <a:r>
              <a:rPr lang="en-US" noProof="0" dirty="0" err="1" smtClean="0"/>
              <a:t>Tikk</a:t>
            </a:r>
            <a:r>
              <a:rPr lang="en-US" noProof="0" dirty="0" smtClean="0"/>
              <a:t>: Session-based recommendations with recurrent neural networks. ICLR 2016.</a:t>
            </a:r>
          </a:p>
          <a:p>
            <a:pPr marL="216000" indent="-216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noProof="0" dirty="0" smtClean="0">
                <a:hlinkClick r:id="rId2"/>
              </a:rPr>
              <a:t>http://arxiv.org/abs/1511.06939</a:t>
            </a:r>
            <a:endParaRPr lang="en-US" noProof="0" dirty="0" smtClean="0"/>
          </a:p>
          <a:p>
            <a:pPr marL="216000" indent="-216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noProof="0" dirty="0" smtClean="0"/>
              <a:t>Public code: </a:t>
            </a:r>
            <a:r>
              <a:rPr lang="en-US" noProof="0" dirty="0" smtClean="0">
                <a:hlinkClick r:id="rId3"/>
              </a:rPr>
              <a:t>https://github.com/hidasib/GRU4Rec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41869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What is deep learning?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7"/>
            <a:ext cx="4036412" cy="1947377"/>
          </a:xfrm>
        </p:spPr>
        <p:txBody>
          <a:bodyPr>
            <a:normAutofit fontScale="62500" lnSpcReduction="20000"/>
          </a:bodyPr>
          <a:lstStyle/>
          <a:p>
            <a:r>
              <a:rPr lang="en-US" noProof="0" dirty="0"/>
              <a:t>A class of machine learning algorithms</a:t>
            </a:r>
          </a:p>
          <a:p>
            <a:pPr lvl="1"/>
            <a:r>
              <a:rPr lang="en-US" noProof="0" dirty="0"/>
              <a:t>that use a cascade of multiple non-linear processing layers</a:t>
            </a:r>
          </a:p>
          <a:p>
            <a:pPr lvl="1"/>
            <a:r>
              <a:rPr lang="en-US" noProof="0" dirty="0"/>
              <a:t>and complex model structures</a:t>
            </a:r>
          </a:p>
          <a:p>
            <a:pPr lvl="1"/>
            <a:r>
              <a:rPr lang="en-US" noProof="0" dirty="0"/>
              <a:t>to learn different representations of the data in each layer</a:t>
            </a:r>
          </a:p>
          <a:p>
            <a:pPr lvl="1"/>
            <a:r>
              <a:rPr lang="en-US" noProof="0" dirty="0"/>
              <a:t>where higher level features are derived from lower level features</a:t>
            </a:r>
          </a:p>
          <a:p>
            <a:pPr lvl="1"/>
            <a:r>
              <a:rPr lang="en-US" noProof="0" dirty="0"/>
              <a:t>to form a hierarchical representation.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5964" y="2060848"/>
            <a:ext cx="4036412" cy="1872208"/>
          </a:xfrm>
          <a:prstGeom prst="rect">
            <a:avLst/>
          </a:prstGeom>
        </p:spPr>
        <p:txBody>
          <a:bodyPr vert="horz" lIns="97566" tIns="48783" rIns="97566" bIns="48783" rtlCol="0">
            <a:normAutofit fontScale="62500" lnSpcReduction="20000"/>
          </a:bodyPr>
          <a:lstStyle>
            <a:lvl1pPr marL="243916" indent="-243916" algn="l" defTabSz="975665" rtl="0" eaLnBrk="1" latinLnBrk="0" hangingPunct="1">
              <a:lnSpc>
                <a:spcPct val="100000"/>
              </a:lnSpc>
              <a:spcBef>
                <a:spcPts val="1067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731749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219581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707413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195246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683078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911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743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6575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Key component of recent technologies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Personal assistants (e.g. Siri, Cortana)</a:t>
            </a:r>
          </a:p>
          <a:p>
            <a:pPr lvl="1"/>
            <a:r>
              <a:rPr lang="en-US" dirty="0"/>
              <a:t>Computer vision, object recognition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 err="1"/>
              <a:t>Chatbot</a:t>
            </a:r>
            <a:r>
              <a:rPr lang="en-US" dirty="0"/>
              <a:t> </a:t>
            </a:r>
            <a:r>
              <a:rPr lang="en-US" dirty="0" smtClean="0"/>
              <a:t>technology</a:t>
            </a:r>
            <a:endParaRPr lang="hu-HU" dirty="0" smtClean="0"/>
          </a:p>
          <a:p>
            <a:pPr lvl="1"/>
            <a:r>
              <a:rPr lang="en-US" dirty="0" smtClean="0"/>
              <a:t>Face </a:t>
            </a:r>
            <a:r>
              <a:rPr lang="en-US" dirty="0"/>
              <a:t>recognition</a:t>
            </a:r>
          </a:p>
          <a:p>
            <a:pPr lvl="1"/>
            <a:r>
              <a:rPr lang="en-US" dirty="0"/>
              <a:t>Self driving </a:t>
            </a:r>
            <a:r>
              <a:rPr lang="en-US" dirty="0" smtClean="0"/>
              <a:t>cars</a:t>
            </a:r>
            <a:endParaRPr lang="hu-HU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4293096"/>
            <a:ext cx="4036412" cy="1725030"/>
          </a:xfrm>
          <a:prstGeom prst="rect">
            <a:avLst/>
          </a:prstGeom>
        </p:spPr>
        <p:txBody>
          <a:bodyPr vert="horz" lIns="97566" tIns="48783" rIns="97566" bIns="48783" rtlCol="0">
            <a:normAutofit/>
          </a:bodyPr>
          <a:lstStyle>
            <a:lvl1pPr marL="243916" indent="-243916" algn="l" defTabSz="975665" rtl="0" eaLnBrk="1" latinLnBrk="0" hangingPunct="1">
              <a:lnSpc>
                <a:spcPct val="100000"/>
              </a:lnSpc>
              <a:spcBef>
                <a:spcPts val="1067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731749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219581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707413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195246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683078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911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743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6575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 smtClean="0"/>
              <a:t>An efficient tool for certain complex problems</a:t>
            </a:r>
          </a:p>
          <a:p>
            <a:pPr lvl="1"/>
            <a:r>
              <a:rPr lang="hu-HU" sz="1400" dirty="0" smtClean="0"/>
              <a:t>Pattern recognition</a:t>
            </a:r>
          </a:p>
          <a:p>
            <a:pPr lvl="1"/>
            <a:r>
              <a:rPr lang="hu-HU" sz="1400" dirty="0" smtClean="0"/>
              <a:t>Computer vision</a:t>
            </a:r>
          </a:p>
          <a:p>
            <a:pPr lvl="1"/>
            <a:r>
              <a:rPr lang="hu-HU" sz="1400" dirty="0" smtClean="0"/>
              <a:t>Natural language processing</a:t>
            </a:r>
          </a:p>
          <a:p>
            <a:pPr lvl="1"/>
            <a:r>
              <a:rPr lang="hu-HU" sz="1400" dirty="0" smtClean="0"/>
              <a:t>Speech recognition</a:t>
            </a:r>
            <a:endParaRPr lang="hu-HU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44008" y="4293096"/>
            <a:ext cx="4036412" cy="1797038"/>
          </a:xfrm>
          <a:prstGeom prst="rect">
            <a:avLst/>
          </a:prstGeom>
        </p:spPr>
        <p:txBody>
          <a:bodyPr vert="horz" lIns="97566" tIns="48783" rIns="97566" bIns="48783" rtlCol="0">
            <a:noAutofit/>
          </a:bodyPr>
          <a:lstStyle>
            <a:lvl1pPr marL="243916" indent="-243916" algn="l" defTabSz="975665" rtl="0" eaLnBrk="1" latinLnBrk="0" hangingPunct="1">
              <a:lnSpc>
                <a:spcPct val="100000"/>
              </a:lnSpc>
              <a:spcBef>
                <a:spcPts val="1067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1pPr>
            <a:lvl2pPr marL="731749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2pPr>
            <a:lvl3pPr marL="1219581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00000"/>
              <a:buFont typeface="Courier New" panose="02070309020205020404" pitchFamily="49" charset="0"/>
              <a:buChar char="o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3pPr>
            <a:lvl4pPr marL="1707413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Font typeface="Exo 2 Light" panose="00000400000000000000" pitchFamily="2" charset="-18"/>
              <a:buChar char="–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4pPr>
            <a:lvl5pPr marL="2195246" indent="-243916" algn="l" defTabSz="975665" rtl="0" eaLnBrk="1" latinLnBrk="0" hangingPunct="1">
              <a:lnSpc>
                <a:spcPct val="100000"/>
              </a:lnSpc>
              <a:spcBef>
                <a:spcPts val="534"/>
              </a:spcBef>
              <a:buClr>
                <a:srgbClr val="3076AD"/>
              </a:buClr>
              <a:buSzPct val="120000"/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  <a:ea typeface="+mn-ea"/>
                <a:cs typeface="+mn-cs"/>
              </a:defRPr>
            </a:lvl5pPr>
            <a:lvl6pPr marL="2683078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911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743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6575" indent="-243916" algn="l" defTabSz="975665" rtl="0" eaLnBrk="1" latinLnBrk="0" hangingPunct="1">
              <a:lnSpc>
                <a:spcPct val="90000"/>
              </a:lnSpc>
              <a:spcBef>
                <a:spcPts val="53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 smtClean="0"/>
              <a:t>Deep learning is NOT</a:t>
            </a:r>
          </a:p>
          <a:p>
            <a:pPr lvl="1"/>
            <a:r>
              <a:rPr lang="hu-HU" sz="1400" dirty="0" smtClean="0"/>
              <a:t>the </a:t>
            </a:r>
            <a:r>
              <a:rPr lang="en-US" sz="1400" dirty="0" smtClean="0"/>
              <a:t>true </a:t>
            </a:r>
            <a:r>
              <a:rPr lang="en-US" sz="1400" dirty="0"/>
              <a:t>AI</a:t>
            </a:r>
          </a:p>
          <a:p>
            <a:pPr lvl="2"/>
            <a:r>
              <a:rPr lang="en-US" sz="1200" dirty="0"/>
              <a:t>it may be a component of it when and if AI is created</a:t>
            </a:r>
          </a:p>
          <a:p>
            <a:pPr lvl="1"/>
            <a:r>
              <a:rPr lang="en-US" sz="1400" dirty="0" smtClean="0"/>
              <a:t>how </a:t>
            </a:r>
            <a:r>
              <a:rPr lang="en-US" sz="1400" dirty="0"/>
              <a:t>the human brain works</a:t>
            </a:r>
          </a:p>
          <a:p>
            <a:pPr lvl="1"/>
            <a:r>
              <a:rPr lang="hu-HU" sz="1400" dirty="0"/>
              <a:t>t</a:t>
            </a:r>
            <a:r>
              <a:rPr lang="hu-HU" sz="1400" dirty="0" smtClean="0"/>
              <a:t>he best solution to every machine learning tasks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60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Deep learning in the news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" y="2028451"/>
            <a:ext cx="4456651" cy="2017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62791"/>
            <a:ext cx="2753441" cy="20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5672"/>
            <a:ext cx="4318434" cy="208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95052"/>
            <a:ext cx="3111054" cy="269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021288"/>
            <a:ext cx="3180279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6"/>
          <a:stretch/>
        </p:blipFill>
        <p:spPr bwMode="auto">
          <a:xfrm>
            <a:off x="6588225" y="4497069"/>
            <a:ext cx="2555776" cy="236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5"/>
          <a:stretch/>
        </p:blipFill>
        <p:spPr bwMode="auto">
          <a:xfrm>
            <a:off x="6736861" y="1637300"/>
            <a:ext cx="2407139" cy="240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4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Why is deep learning happening now?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3819586"/>
          </a:xfrm>
        </p:spPr>
        <p:txBody>
          <a:bodyPr>
            <a:normAutofit/>
          </a:bodyPr>
          <a:lstStyle/>
          <a:p>
            <a:r>
              <a:rPr lang="en-US" sz="1600" noProof="0" dirty="0" smtClean="0"/>
              <a:t>Actually it is not </a:t>
            </a:r>
            <a:r>
              <a:rPr lang="en-US" sz="1600" noProof="0" dirty="0" smtClean="0">
                <a:sym typeface="Wingdings" panose="05000000000000000000" pitchFamily="2" charset="2"/>
              </a:rPr>
              <a:t>  first papers published in 1970s</a:t>
            </a:r>
          </a:p>
          <a:p>
            <a:r>
              <a:rPr lang="en-US" sz="1600" noProof="0" dirty="0" smtClean="0">
                <a:sym typeface="Wingdings" panose="05000000000000000000" pitchFamily="2" charset="2"/>
              </a:rPr>
              <a:t>Third resurgence of neural networks</a:t>
            </a:r>
          </a:p>
          <a:p>
            <a:pPr lvl="1"/>
            <a:r>
              <a:rPr lang="en-US" sz="1400" noProof="0" dirty="0" smtClean="0">
                <a:sym typeface="Wingdings" panose="05000000000000000000" pitchFamily="2" charset="2"/>
              </a:rPr>
              <a:t>Research breakthroughs</a:t>
            </a: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endParaRPr lang="en-US" sz="1400" noProof="0" dirty="0" smtClean="0">
              <a:sym typeface="Wingdings" panose="05000000000000000000" pitchFamily="2" charset="2"/>
            </a:endParaRPr>
          </a:p>
          <a:p>
            <a:pPr marL="487833" lvl="1" indent="0">
              <a:buNone/>
            </a:pPr>
            <a:endParaRPr lang="en-US" sz="1400" noProof="0" dirty="0" smtClean="0">
              <a:sym typeface="Wingdings" panose="05000000000000000000" pitchFamily="2" charset="2"/>
            </a:endParaRPr>
          </a:p>
          <a:p>
            <a:pPr lvl="1"/>
            <a:r>
              <a:rPr lang="en-US" sz="1400" noProof="0" dirty="0" smtClean="0">
                <a:sym typeface="Wingdings" panose="05000000000000000000" pitchFamily="2" charset="2"/>
              </a:rPr>
              <a:t>Increase in computational power</a:t>
            </a:r>
          </a:p>
          <a:p>
            <a:pPr lvl="1"/>
            <a:r>
              <a:rPr lang="en-US" sz="1400" noProof="0" dirty="0" smtClean="0">
                <a:sym typeface="Wingdings" panose="05000000000000000000" pitchFamily="2" charset="2"/>
              </a:rPr>
              <a:t>GP GPUs</a:t>
            </a:r>
            <a:endParaRPr lang="en-US" sz="1400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5202"/>
              </p:ext>
            </p:extLst>
          </p:nvPr>
        </p:nvGraphicFramePr>
        <p:xfrm>
          <a:off x="1043608" y="3140968"/>
          <a:ext cx="759735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640"/>
                <a:gridCol w="3888432"/>
                <a:gridCol w="2520280"/>
              </a:tblGrid>
              <a:tr h="0">
                <a:tc>
                  <a:txBody>
                    <a:bodyPr/>
                    <a:lstStyle/>
                    <a:p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Problem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Solution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</a:tr>
              <a:tr h="143024"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Vanishing gradients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Sigmoid type activation functions easily saturate.</a:t>
                      </a:r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 Gradients are small, in deeper layers updates become almost zero.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Earlier: layer-by-layer pretraining</a:t>
                      </a:r>
                    </a:p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Recently:</a:t>
                      </a:r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 non-saturating activation functions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</a:tr>
              <a:tr h="126256"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Gradient descent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First order methods (e.g. SGD)</a:t>
                      </a:r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 are easily stuck.</a:t>
                      </a:r>
                    </a:p>
                    <a:p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Second order methods are infeasible on larger data.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Adaptive training: a</a:t>
                      </a:r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dagrad, adam, adadelta, RMSProp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Nesterov momentum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Regularization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Networks easily overfit</a:t>
                      </a:r>
                      <a:r>
                        <a:rPr lang="hu-HU" sz="1200" baseline="0" dirty="0" smtClean="0">
                          <a:latin typeface="Exo 2 Light" panose="00000400000000000000" pitchFamily="2" charset="-18"/>
                        </a:rPr>
                        <a:t> (even with L2 regularization).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Dropout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hu-HU" sz="1200" dirty="0" smtClean="0">
                          <a:latin typeface="Exo 2 Light" panose="00000400000000000000" pitchFamily="2" charset="-18"/>
                        </a:rPr>
                        <a:t>ETC...</a:t>
                      </a:r>
                      <a:endParaRPr lang="hu-HU" sz="1200" dirty="0">
                        <a:latin typeface="Exo 2 Light" panose="00000400000000000000" pitchFamily="2" charset="-1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D:\mons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1" t="18057" r="50937" b="58862"/>
          <a:stretch/>
        </p:blipFill>
        <p:spPr bwMode="auto">
          <a:xfrm rot="16200000">
            <a:off x="4547978" y="4827966"/>
            <a:ext cx="1521750" cy="24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6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Challenges in </a:t>
            </a:r>
            <a:r>
              <a:rPr lang="en-US" noProof="0" dirty="0" err="1" smtClean="0">
                <a:latin typeface="Exo 2 Light" panose="00000400000000000000" pitchFamily="2" charset="-18"/>
              </a:rPr>
              <a:t>RecSys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noProof="0" dirty="0" smtClean="0"/>
              <a:t>Recommender systems ≠ Netflix challenge</a:t>
            </a:r>
          </a:p>
          <a:p>
            <a:pPr lvl="1"/>
            <a:r>
              <a:rPr lang="en-US" noProof="0" dirty="0" smtClean="0">
                <a:solidFill>
                  <a:schemeClr val="bg2">
                    <a:lumMod val="75000"/>
                  </a:schemeClr>
                </a:solidFill>
              </a:rPr>
              <a:t>Rating prediction </a:t>
            </a:r>
            <a:r>
              <a:rPr lang="en-US" noProof="0" dirty="0" smtClean="0">
                <a:sym typeface="Wingdings" panose="05000000000000000000" pitchFamily="2" charset="2"/>
              </a:rPr>
              <a:t> Top-N recommendation (ranking)</a:t>
            </a:r>
          </a:p>
          <a:p>
            <a:pPr lvl="1"/>
            <a:r>
              <a:rPr lang="en-US" noProof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Explicit feedback </a:t>
            </a:r>
            <a:r>
              <a:rPr lang="en-US" noProof="0" dirty="0" smtClean="0">
                <a:sym typeface="Wingdings" panose="05000000000000000000" pitchFamily="2" charset="2"/>
              </a:rPr>
              <a:t> Implicit feedback</a:t>
            </a:r>
          </a:p>
          <a:p>
            <a:pPr lvl="1"/>
            <a:r>
              <a:rPr lang="en-US" noProof="0" dirty="0" smtClean="0">
                <a:sym typeface="Wingdings" panose="05000000000000000000" pitchFamily="2" charset="2"/>
              </a:rPr>
              <a:t>Long user histories  Sessions</a:t>
            </a:r>
          </a:p>
          <a:p>
            <a:pPr lvl="1"/>
            <a:r>
              <a:rPr lang="en-US" noProof="0" dirty="0" smtClean="0">
                <a:sym typeface="Wingdings" panose="05000000000000000000" pitchFamily="2" charset="2"/>
              </a:rPr>
              <a:t>Slowly changing taste  Goal oriented browsing</a:t>
            </a:r>
          </a:p>
          <a:p>
            <a:pPr lvl="1"/>
            <a:r>
              <a:rPr lang="en-US" noProof="0" dirty="0" smtClean="0">
                <a:sym typeface="Wingdings" panose="05000000000000000000" pitchFamily="2" charset="2"/>
              </a:rPr>
              <a:t>Item-to-user only  Other scenarios</a:t>
            </a:r>
          </a:p>
          <a:p>
            <a:r>
              <a:rPr lang="en-US" noProof="0" dirty="0" smtClean="0"/>
              <a:t>Success of CF</a:t>
            </a:r>
          </a:p>
          <a:p>
            <a:pPr lvl="1"/>
            <a:r>
              <a:rPr lang="en-US" noProof="0" dirty="0" smtClean="0"/>
              <a:t>Human brain is a powerful feature extractor</a:t>
            </a:r>
          </a:p>
          <a:p>
            <a:pPr lvl="1"/>
            <a:r>
              <a:rPr lang="en-US" noProof="0" dirty="0" smtClean="0"/>
              <a:t>Cold-start</a:t>
            </a:r>
          </a:p>
          <a:p>
            <a:pPr lvl="2"/>
            <a:r>
              <a:rPr lang="en-US" noProof="0" dirty="0" smtClean="0"/>
              <a:t>CF can’t be used</a:t>
            </a:r>
          </a:p>
          <a:p>
            <a:pPr lvl="2"/>
            <a:r>
              <a:rPr lang="en-US" noProof="0" dirty="0" smtClean="0"/>
              <a:t>Decisions are rarely made on metadata</a:t>
            </a:r>
          </a:p>
          <a:p>
            <a:pPr lvl="2"/>
            <a:r>
              <a:rPr lang="en-US" noProof="0" dirty="0" smtClean="0"/>
              <a:t>But rather on what the user sees: e.g. product image, content itself</a:t>
            </a:r>
            <a:endParaRPr lang="en-US" noProof="0" dirty="0"/>
          </a:p>
        </p:txBody>
      </p:sp>
      <p:sp>
        <p:nvSpPr>
          <p:cNvPr id="2" name="Jobb oldali kapcsos zárójel 1"/>
          <p:cNvSpPr/>
          <p:nvPr/>
        </p:nvSpPr>
        <p:spPr>
          <a:xfrm>
            <a:off x="6804248" y="2816930"/>
            <a:ext cx="288032" cy="1044117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latin typeface="Exo 2 Light" panose="00000400000000000000" pitchFamily="2" charset="-18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7150126" y="3015822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Domain </a:t>
            </a:r>
          </a:p>
          <a:p>
            <a:r>
              <a:rPr lang="hu-HU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dependent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287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Session-based recommendations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Permanent cold start</a:t>
            </a:r>
          </a:p>
          <a:p>
            <a:pPr lvl="1"/>
            <a:r>
              <a:rPr lang="en-US" sz="22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User identification</a:t>
            </a:r>
          </a:p>
          <a:p>
            <a:pPr lvl="2"/>
            <a:r>
              <a:rPr lang="en-US" sz="20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Possible but often not reliable</a:t>
            </a:r>
          </a:p>
          <a:p>
            <a:pPr lvl="1"/>
            <a:r>
              <a:rPr lang="en-US" sz="22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Intent/theme</a:t>
            </a:r>
          </a:p>
          <a:p>
            <a:pPr lvl="2"/>
            <a:r>
              <a:rPr lang="en-US" sz="20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What the user needs?</a:t>
            </a:r>
          </a:p>
          <a:p>
            <a:pPr lvl="2"/>
            <a:r>
              <a:rPr lang="en-US" sz="20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Theme of the session</a:t>
            </a:r>
          </a:p>
          <a:p>
            <a:pPr lvl="1"/>
            <a:r>
              <a:rPr lang="en-US" sz="22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Never/rarely returning users</a:t>
            </a:r>
          </a:p>
          <a:p>
            <a:r>
              <a:rPr lang="en-US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Workaround in practice</a:t>
            </a:r>
          </a:p>
          <a:p>
            <a:pPr lvl="1"/>
            <a:r>
              <a:rPr lang="en-US" sz="19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Item-to-item recommendations</a:t>
            </a:r>
          </a:p>
          <a:p>
            <a:pPr lvl="2"/>
            <a:r>
              <a:rPr lang="en-US" sz="17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Similar items</a:t>
            </a:r>
          </a:p>
          <a:p>
            <a:pPr lvl="2"/>
            <a:r>
              <a:rPr lang="en-US" sz="1700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Co-occurring items</a:t>
            </a:r>
          </a:p>
          <a:p>
            <a:pPr lvl="1"/>
            <a:r>
              <a:rPr lang="en-US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Non-personalized</a:t>
            </a:r>
          </a:p>
          <a:p>
            <a:pPr lvl="1"/>
            <a:r>
              <a:rPr lang="en-US" noProof="0" dirty="0" smtClean="0">
                <a:ea typeface="Verdana" panose="020B0604030504040204" pitchFamily="34" charset="0"/>
                <a:cs typeface="Verdana" panose="020B0604030504040204" pitchFamily="34" charset="0"/>
                <a:sym typeface="Arial" pitchFamily="34" charset="0"/>
              </a:rPr>
              <a:t>Not adaptive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43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Recurrent Neural Networks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10761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noProof="0" dirty="0" smtClean="0"/>
                  <a:t>Hidden state</a:t>
                </a:r>
              </a:p>
              <a:p>
                <a:pPr lvl="1"/>
                <a:r>
                  <a:rPr lang="en-US" noProof="0" dirty="0" smtClean="0"/>
                  <a:t>Next hidden state depends on the input and the actual hid</a:t>
                </a:r>
                <a:r>
                  <a:rPr lang="hu-HU" noProof="0" dirty="0" smtClean="0"/>
                  <a:t>d</a:t>
                </a:r>
                <a:r>
                  <a:rPr lang="en-US" noProof="0" dirty="0" err="1" smtClean="0"/>
                  <a:t>en</a:t>
                </a:r>
                <a:r>
                  <a:rPr lang="en-US" noProof="0" dirty="0" smtClean="0"/>
                  <a:t> state (recurrence)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noProof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noProof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noProof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noProof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noProof="0" smtClean="0">
                                <a:latin typeface="Cambria Math"/>
                              </a:rPr>
                              <m:t>𝑈</m:t>
                            </m:r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b="0" i="1" noProof="0" smtClean="0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noProof="0" dirty="0" smtClean="0"/>
              </a:p>
              <a:p>
                <a:r>
                  <a:rPr lang="en-US" noProof="0" dirty="0" smtClean="0"/>
                  <a:t>„Infinite depth”</a:t>
                </a:r>
              </a:p>
              <a:p>
                <a:endParaRPr lang="en-US" noProof="0" dirty="0"/>
              </a:p>
              <a:p>
                <a:endParaRPr lang="en-US" noProof="0" dirty="0" smtClean="0"/>
              </a:p>
              <a:p>
                <a:r>
                  <a:rPr lang="en-US" noProof="0" dirty="0" smtClean="0"/>
                  <a:t>Backpropagation Through Time</a:t>
                </a:r>
              </a:p>
              <a:p>
                <a:r>
                  <a:rPr lang="en-US" noProof="0" dirty="0" smtClean="0"/>
                  <a:t>Exploding gradients</a:t>
                </a:r>
              </a:p>
              <a:p>
                <a:pPr lvl="1"/>
                <a:r>
                  <a:rPr lang="en-US" noProof="0" dirty="0" smtClean="0"/>
                  <a:t>Due to recurrence</a:t>
                </a:r>
              </a:p>
              <a:p>
                <a:pPr lvl="1"/>
                <a:r>
                  <a:rPr lang="en-US" noProof="0" dirty="0" smtClean="0"/>
                  <a:t>If the spectral radius of U &gt; 1 (necessary)</a:t>
                </a:r>
              </a:p>
              <a:p>
                <a:r>
                  <a:rPr lang="en-US" noProof="0" dirty="0" smtClean="0"/>
                  <a:t>Lack of long term memory (vanishing gradients)</a:t>
                </a:r>
              </a:p>
              <a:p>
                <a:pPr lvl="1"/>
                <a:r>
                  <a:rPr lang="en-US" noProof="0" dirty="0" smtClean="0"/>
                  <a:t>Gradients of earlier states vanish</a:t>
                </a:r>
              </a:p>
              <a:p>
                <a:pPr lvl="1"/>
                <a:r>
                  <a:rPr lang="en-US" noProof="0" dirty="0" smtClean="0"/>
                  <a:t>If the spectral radius of U &lt; 1 (sufficient)</a:t>
                </a:r>
              </a:p>
              <a:p>
                <a:pPr lvl="1"/>
                <a:endParaRPr lang="en-US" noProof="0" dirty="0" smtClean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107618"/>
              </a:xfrm>
              <a:blipFill rotWithShape="1">
                <a:blip r:embed="rId2"/>
                <a:stretch>
                  <a:fillRect l="-668" t="-267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églalap 5"/>
              <p:cNvSpPr/>
              <p:nvPr/>
            </p:nvSpPr>
            <p:spPr>
              <a:xfrm>
                <a:off x="5508104" y="2761955"/>
                <a:ext cx="360040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761955"/>
                <a:ext cx="360040" cy="3600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6"/>
              <p:cNvSpPr txBox="1"/>
              <p:nvPr/>
            </p:nvSpPr>
            <p:spPr>
              <a:xfrm>
                <a:off x="5145591" y="2684185"/>
                <a:ext cx="3441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91" y="2684185"/>
                <a:ext cx="344197" cy="2616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7"/>
              <p:cNvSpPr txBox="1"/>
              <p:nvPr/>
            </p:nvSpPr>
            <p:spPr>
              <a:xfrm>
                <a:off x="5867332" y="2684185"/>
                <a:ext cx="3487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32" y="2684185"/>
                <a:ext cx="348750" cy="2616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gyenes összekötő nyíllal 14"/>
          <p:cNvCxnSpPr>
            <a:endCxn id="4" idx="3"/>
          </p:cNvCxnSpPr>
          <p:nvPr/>
        </p:nvCxnSpPr>
        <p:spPr>
          <a:xfrm flipH="1">
            <a:off x="5868144" y="2941975"/>
            <a:ext cx="387248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4"/>
          <p:cNvCxnSpPr>
            <a:stCxn id="4" idx="1"/>
          </p:cNvCxnSpPr>
          <p:nvPr/>
        </p:nvCxnSpPr>
        <p:spPr>
          <a:xfrm flipH="1">
            <a:off x="5102542" y="2941975"/>
            <a:ext cx="405562" cy="0"/>
          </a:xfrm>
          <a:prstGeom prst="straightConnector1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églalap 5"/>
              <p:cNvSpPr/>
              <p:nvPr/>
            </p:nvSpPr>
            <p:spPr>
              <a:xfrm>
                <a:off x="1583358" y="3258160"/>
                <a:ext cx="360040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4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58" y="3258160"/>
                <a:ext cx="360040" cy="3600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zövegdoboz 6"/>
              <p:cNvSpPr txBox="1"/>
              <p:nvPr/>
            </p:nvSpPr>
            <p:spPr>
              <a:xfrm>
                <a:off x="1220845" y="3180390"/>
                <a:ext cx="3487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5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845" y="3180390"/>
                <a:ext cx="348750" cy="261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zövegdoboz 7"/>
              <p:cNvSpPr txBox="1"/>
              <p:nvPr/>
            </p:nvSpPr>
            <p:spPr>
              <a:xfrm>
                <a:off x="1943398" y="3180390"/>
                <a:ext cx="3441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6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398" y="3180390"/>
                <a:ext cx="344197" cy="2616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Egyenes összekötő nyíllal 14"/>
          <p:cNvCxnSpPr>
            <a:endCxn id="24" idx="3"/>
          </p:cNvCxnSpPr>
          <p:nvPr/>
        </p:nvCxnSpPr>
        <p:spPr>
          <a:xfrm flipH="1">
            <a:off x="1943398" y="3438180"/>
            <a:ext cx="216024" cy="0"/>
          </a:xfrm>
          <a:prstGeom prst="straightConnector1">
            <a:avLst/>
          </a:prstGeom>
          <a:ln w="127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14"/>
          <p:cNvCxnSpPr>
            <a:stCxn id="24" idx="1"/>
          </p:cNvCxnSpPr>
          <p:nvPr/>
        </p:nvCxnSpPr>
        <p:spPr>
          <a:xfrm flipH="1">
            <a:off x="1177796" y="3438180"/>
            <a:ext cx="405562" cy="0"/>
          </a:xfrm>
          <a:prstGeom prst="straightConnector1">
            <a:avLst/>
          </a:prstGeom>
          <a:ln w="127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églalap 5"/>
              <p:cNvSpPr/>
              <p:nvPr/>
            </p:nvSpPr>
            <p:spPr>
              <a:xfrm>
                <a:off x="2340794" y="3392460"/>
                <a:ext cx="360040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0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794" y="3392460"/>
                <a:ext cx="360040" cy="3600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zövegdoboz 6"/>
              <p:cNvSpPr txBox="1"/>
              <p:nvPr/>
            </p:nvSpPr>
            <p:spPr>
              <a:xfrm>
                <a:off x="1917721" y="3490890"/>
                <a:ext cx="4834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1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21" y="3490890"/>
                <a:ext cx="483402" cy="2616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zövegdoboz 7"/>
              <p:cNvSpPr txBox="1"/>
              <p:nvPr/>
            </p:nvSpPr>
            <p:spPr>
              <a:xfrm>
                <a:off x="2700834" y="3360410"/>
                <a:ext cx="4788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2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834" y="3360410"/>
                <a:ext cx="478849" cy="2616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Egyenes összekötő nyíllal 14"/>
          <p:cNvCxnSpPr>
            <a:endCxn id="40" idx="3"/>
          </p:cNvCxnSpPr>
          <p:nvPr/>
        </p:nvCxnSpPr>
        <p:spPr>
          <a:xfrm flipH="1">
            <a:off x="2700834" y="3572480"/>
            <a:ext cx="216024" cy="0"/>
          </a:xfrm>
          <a:prstGeom prst="straightConnector1">
            <a:avLst/>
          </a:prstGeom>
          <a:ln w="127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1"/>
            <a:endCxn id="41" idx="1"/>
          </p:cNvCxnSpPr>
          <p:nvPr/>
        </p:nvCxnSpPr>
        <p:spPr>
          <a:xfrm flipH="1" flipV="1">
            <a:off x="1942634" y="3563910"/>
            <a:ext cx="398160" cy="85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églalap 5"/>
              <p:cNvSpPr/>
              <p:nvPr/>
            </p:nvSpPr>
            <p:spPr>
              <a:xfrm>
                <a:off x="3105966" y="3538800"/>
                <a:ext cx="360040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5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66" y="3538800"/>
                <a:ext cx="360040" cy="36004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zövegdoboz 6"/>
              <p:cNvSpPr txBox="1"/>
              <p:nvPr/>
            </p:nvSpPr>
            <p:spPr>
              <a:xfrm>
                <a:off x="2696281" y="3653167"/>
                <a:ext cx="4834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6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81" y="3653167"/>
                <a:ext cx="483402" cy="2616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zövegdoboz 7"/>
              <p:cNvSpPr txBox="1"/>
              <p:nvPr/>
            </p:nvSpPr>
            <p:spPr>
              <a:xfrm>
                <a:off x="3466006" y="3506750"/>
                <a:ext cx="4788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7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06" y="3506750"/>
                <a:ext cx="478849" cy="2616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Egyenes összekötő nyíllal 14"/>
          <p:cNvCxnSpPr>
            <a:endCxn id="55" idx="3"/>
          </p:cNvCxnSpPr>
          <p:nvPr/>
        </p:nvCxnSpPr>
        <p:spPr>
          <a:xfrm flipH="1">
            <a:off x="3466006" y="3718820"/>
            <a:ext cx="216024" cy="0"/>
          </a:xfrm>
          <a:prstGeom prst="straightConnector1">
            <a:avLst/>
          </a:prstGeom>
          <a:ln w="127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1"/>
          </p:cNvCxnSpPr>
          <p:nvPr/>
        </p:nvCxnSpPr>
        <p:spPr>
          <a:xfrm flipH="1">
            <a:off x="2698557" y="3718820"/>
            <a:ext cx="407409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églalap 5"/>
              <p:cNvSpPr/>
              <p:nvPr/>
            </p:nvSpPr>
            <p:spPr>
              <a:xfrm>
                <a:off x="3855883" y="3678582"/>
                <a:ext cx="360040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0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883" y="3678582"/>
                <a:ext cx="360040" cy="36004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Szövegdoboz 6"/>
              <p:cNvSpPr txBox="1"/>
              <p:nvPr/>
            </p:nvSpPr>
            <p:spPr>
              <a:xfrm>
                <a:off x="3461453" y="3790436"/>
                <a:ext cx="4834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1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53" y="3790436"/>
                <a:ext cx="483402" cy="2616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Szövegdoboz 7"/>
              <p:cNvSpPr txBox="1"/>
              <p:nvPr/>
            </p:nvSpPr>
            <p:spPr>
              <a:xfrm>
                <a:off x="4215923" y="3646532"/>
                <a:ext cx="4788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2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923" y="3646532"/>
                <a:ext cx="478849" cy="2616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gyenes összekötő nyíllal 14"/>
          <p:cNvCxnSpPr>
            <a:endCxn id="60" idx="3"/>
          </p:cNvCxnSpPr>
          <p:nvPr/>
        </p:nvCxnSpPr>
        <p:spPr>
          <a:xfrm flipH="1">
            <a:off x="4215923" y="3858602"/>
            <a:ext cx="216024" cy="0"/>
          </a:xfrm>
          <a:prstGeom prst="straightConnector1">
            <a:avLst/>
          </a:prstGeom>
          <a:ln w="127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0" idx="1"/>
          </p:cNvCxnSpPr>
          <p:nvPr/>
        </p:nvCxnSpPr>
        <p:spPr>
          <a:xfrm flipH="1">
            <a:off x="3466006" y="3858602"/>
            <a:ext cx="389877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Szövegdoboz 6"/>
              <p:cNvSpPr txBox="1"/>
              <p:nvPr/>
            </p:nvSpPr>
            <p:spPr>
              <a:xfrm>
                <a:off x="4211370" y="3914777"/>
                <a:ext cx="4834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1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hu-HU" sz="1100" b="0" i="1" smtClean="0">
                              <a:latin typeface="Cambria Math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hu-HU" sz="11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3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70" y="3914777"/>
                <a:ext cx="483402" cy="2616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>
            <a:off x="4215923" y="3982943"/>
            <a:ext cx="389877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317689" y="3066055"/>
            <a:ext cx="182880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317689" y="3066055"/>
            <a:ext cx="0" cy="16737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317689" y="3233425"/>
            <a:ext cx="7240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" idx="2"/>
          </p:cNvCxnSpPr>
          <p:nvPr/>
        </p:nvCxnSpPr>
        <p:spPr>
          <a:xfrm flipV="1">
            <a:off x="6041707" y="2945795"/>
            <a:ext cx="0" cy="2876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2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Advanced RNN units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1" y="2057687"/>
                <a:ext cx="4108420" cy="4683681"/>
              </a:xfrm>
            </p:spPr>
            <p:txBody>
              <a:bodyPr>
                <a:normAutofit/>
              </a:bodyPr>
              <a:lstStyle/>
              <a:p>
                <a:r>
                  <a:rPr lang="en-US" sz="1800" noProof="0" dirty="0" smtClean="0"/>
                  <a:t>Long Short-Term Memory (LSTM)</a:t>
                </a:r>
              </a:p>
              <a:p>
                <a:pPr lvl="1"/>
                <a:r>
                  <a:rPr lang="en-US" sz="1400" noProof="0" dirty="0" smtClean="0"/>
                  <a:t>Memory cell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noProof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noProof="0" dirty="0" smtClean="0"/>
                  <a:t>) is the mix of </a:t>
                </a:r>
              </a:p>
              <a:p>
                <a:pPr lvl="2"/>
                <a:r>
                  <a:rPr lang="en-US" sz="1300" noProof="0" dirty="0" smtClean="0"/>
                  <a:t>its previous value (governed by the forget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b="0" i="1" noProof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3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300" noProof="0" dirty="0" smtClean="0"/>
                  <a:t>))</a:t>
                </a:r>
              </a:p>
              <a:p>
                <a:pPr lvl="2"/>
                <a:r>
                  <a:rPr lang="en-US" sz="1300" noProof="0" dirty="0" smtClean="0"/>
                  <a:t>the cell value candidate (governed by the input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b="0" i="1" noProof="0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13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300" noProof="0" dirty="0" smtClean="0"/>
                  <a:t>))</a:t>
                </a:r>
              </a:p>
              <a:p>
                <a:pPr lvl="1"/>
                <a:r>
                  <a:rPr lang="en-US" sz="1400" noProof="0" dirty="0" smtClean="0"/>
                  <a:t>Cell value candidate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noProof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noProof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400" b="0" i="1" noProof="0" smtClean="0">
                                <a:latin typeface="Cambria Math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4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noProof="0" dirty="0" smtClean="0"/>
                  <a:t>) depends on the input and the previous hidden state</a:t>
                </a:r>
              </a:p>
              <a:p>
                <a:pPr lvl="1"/>
                <a:r>
                  <a:rPr lang="en-US" sz="1400" noProof="0" dirty="0" smtClean="0"/>
                  <a:t>Hidden state is the memory cell regulated by the output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noProof="0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4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noProof="0" dirty="0" smtClean="0"/>
                  <a:t>)</a:t>
                </a:r>
              </a:p>
              <a:p>
                <a:pPr lvl="1"/>
                <a:r>
                  <a:rPr lang="en-US" sz="1400" noProof="0" dirty="0" smtClean="0"/>
                  <a:t>No vanishing/exploding gradients</a:t>
                </a:r>
              </a:p>
              <a:p>
                <a:pPr marL="285750" indent="-285750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i="1" noProof="0">
                        <a:latin typeface="Cambria Math"/>
                      </a:rPr>
                      <m:t>=</m:t>
                    </m:r>
                    <m:r>
                      <a:rPr lang="en-US" sz="1200" i="1" noProof="0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sz="1200" i="1" noProof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noProof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200" i="1" noProof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200" i="1" noProof="0">
                                    <a:latin typeface="Cambria Math"/>
                                  </a:rPr>
                                  <m:t>𝑓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sz="1200" i="1" noProof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200" i="1" noProof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200" i="1" noProof="0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200" i="1" noProof="0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noProof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200" i="1" noProof="0">
                                    <a:latin typeface="Cambria Math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200" i="1" noProof="0">
                                    <a:latin typeface="Cambria Math"/>
                                  </a:rPr>
                                  <m:t>𝑓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sz="1200" i="1" noProof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200" i="1" noProof="0">
                                    <a:latin typeface="Cambria Math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200" i="1" noProof="0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1200" i="1" noProof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1200" i="1" noProof="0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noProof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200" i="1" noProof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200" i="1" noProof="0">
                                    <a:latin typeface="Cambria Math"/>
                                  </a:rPr>
                                  <m:t>𝑓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sz="1200" i="1" noProof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200" i="1" noProof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200" i="1" noProof="0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1200" i="1" noProof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200" noProof="0" dirty="0"/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noProof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 noProof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200" i="1" noProof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200" i="1" noProof="0">
                        <a:latin typeface="Cambria Math"/>
                      </a:rPr>
                      <m:t>=</m:t>
                    </m:r>
                    <m:r>
                      <a:rPr lang="en-US" sz="1200" i="1" noProof="0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sz="1200" i="1" noProof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200" i="1" noProof="0">
                                <a:latin typeface="Cambria Math"/>
                              </a:rPr>
                              <m:t>𝑜</m:t>
                            </m:r>
                          </m:sup>
                        </m:sSup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200" i="1" noProof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200" i="1" noProof="0">
                                <a:latin typeface="Cambria Math"/>
                              </a:rPr>
                              <m:t>𝑜</m:t>
                            </m:r>
                          </m:sup>
                        </m:sSup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1200" i="1" noProof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1200" i="1" noProof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200" i="1" noProof="0">
                                <a:latin typeface="Cambria Math"/>
                              </a:rPr>
                              <m:t>𝑜</m:t>
                            </m:r>
                          </m:sup>
                        </m:sSup>
                        <m:sSub>
                          <m:sSubPr>
                            <m:ctrlPr>
                              <a:rPr lang="en-US" sz="1200" i="1" noProof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 noProof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i="1" noProof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1200" i="1" noProof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200" noProof="0" dirty="0" smtClean="0"/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0" i="1" noProof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200" b="0" i="1" noProof="0" smtClean="0">
                                <a:latin typeface="Cambria Math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2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200" b="0" i="1" noProof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noProof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200" b="0" i="1" noProof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sz="1200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200" b="0" i="1" noProof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1200" b="0" i="1" noProof="0" smtClean="0">
                                <a:latin typeface="Cambria Math"/>
                              </a:rPr>
                              <m:t>𝑈</m:t>
                            </m:r>
                            <m:sSub>
                              <m:sSubPr>
                                <m:ctrlPr>
                                  <a:rPr lang="en-US" sz="1200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200" noProof="0" dirty="0" smtClean="0"/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noProof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2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200" b="0" i="1" noProof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noProof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200" b="0" i="1" noProof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200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200" b="0" i="1" noProof="0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200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200" b="0" i="1" noProof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b="0" i="1" noProof="0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noProof="0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noProof="0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200" noProof="0" dirty="0" smtClean="0"/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noProof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2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200" b="0" i="1" noProof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noProof="0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2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1200" b="0" i="1" noProof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noProof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200" b="0" i="1" noProof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1200" noProof="0" dirty="0" smtClean="0"/>
              </a:p>
              <a:p>
                <a:pPr marL="285750" indent="-285750"/>
                <a:endParaRPr lang="en-US" sz="2000" noProof="0" dirty="0"/>
              </a:p>
              <a:p>
                <a:endParaRPr lang="en-US" sz="1900" noProof="0" dirty="0" smtClean="0"/>
              </a:p>
              <a:p>
                <a:pPr lvl="1"/>
                <a:endParaRPr lang="en-US" sz="1400" noProof="0" dirty="0" smtClean="0"/>
              </a:p>
              <a:p>
                <a:pPr lvl="1"/>
                <a:endParaRPr lang="en-US" sz="1400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1" y="2057687"/>
                <a:ext cx="4108420" cy="4683681"/>
              </a:xfrm>
              <a:blipFill rotWithShape="1">
                <a:blip r:embed="rId2"/>
                <a:stretch>
                  <a:fillRect l="-1335" t="-117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644008" y="2060848"/>
                <a:ext cx="4108420" cy="4248472"/>
              </a:xfrm>
              <a:prstGeom prst="rect">
                <a:avLst/>
              </a:prstGeom>
            </p:spPr>
            <p:txBody>
              <a:bodyPr vert="horz" lIns="97566" tIns="48783" rIns="97566" bIns="48783" rtlCol="0">
                <a:normAutofit/>
              </a:bodyPr>
              <a:lstStyle>
                <a:lvl1pPr marL="243916" indent="-243916" algn="l" defTabSz="975665" rtl="0" eaLnBrk="1" latinLnBrk="0" hangingPunct="1">
                  <a:lnSpc>
                    <a:spcPct val="100000"/>
                  </a:lnSpc>
                  <a:spcBef>
                    <a:spcPts val="1067"/>
                  </a:spcBef>
                  <a:buClr>
                    <a:srgbClr val="3076AD"/>
                  </a:buClr>
                  <a:buSzPct val="120000"/>
                  <a:buFont typeface="Arial" panose="020B0604020202020204" pitchFamily="34" charset="0"/>
                  <a:buChar char="•"/>
                  <a:defRPr sz="2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1pPr>
                <a:lvl2pPr marL="731749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Font typeface="Wingdings" panose="05000000000000000000" pitchFamily="2" charset="2"/>
                  <a:buChar char="§"/>
                  <a:defRPr sz="21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2pPr>
                <a:lvl3pPr marL="1219581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SzPct val="100000"/>
                  <a:buFont typeface="Courier New" panose="02070309020205020404" pitchFamily="49" charset="0"/>
                  <a:buChar char="o"/>
                  <a:defRPr sz="1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3pPr>
                <a:lvl4pPr marL="1707413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Font typeface="Exo 2 Light" panose="00000400000000000000" pitchFamily="2" charset="-18"/>
                  <a:buChar char="–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4pPr>
                <a:lvl5pPr marL="2195246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SzPct val="120000"/>
                  <a:buFont typeface="Arial" panose="020B0604020202020204" pitchFamily="34" charset="0"/>
                  <a:buChar char="•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5pPr>
                <a:lvl6pPr marL="2683078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70911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8743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46575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1800" dirty="0" smtClean="0"/>
                  <a:t>Gated Recurrent Unit (GRU)</a:t>
                </a:r>
              </a:p>
              <a:p>
                <a:pPr lvl="1"/>
                <a:r>
                  <a:rPr lang="hu-HU" sz="1400" dirty="0" smtClean="0"/>
                  <a:t>Hidden state is the mix of</a:t>
                </a:r>
              </a:p>
              <a:p>
                <a:pPr lvl="2"/>
                <a:r>
                  <a:rPr lang="hu-HU" sz="1200" dirty="0"/>
                  <a:t>t</a:t>
                </a:r>
                <a:r>
                  <a:rPr lang="hu-HU" sz="1200" dirty="0" smtClean="0"/>
                  <a:t>he previous hidden state</a:t>
                </a:r>
              </a:p>
              <a:p>
                <a:pPr lvl="2"/>
                <a:r>
                  <a:rPr lang="hu-HU" sz="1200" dirty="0" smtClean="0"/>
                  <a:t>the hidden state candidate </a:t>
                </a:r>
                <a:r>
                  <a:rPr lang="hu-HU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200" i="1" dirty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hu-HU" sz="12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u-HU" sz="1200" dirty="0"/>
                  <a:t>) </a:t>
                </a:r>
                <a:endParaRPr lang="hu-HU" sz="1200" dirty="0" smtClean="0"/>
              </a:p>
              <a:p>
                <a:pPr lvl="2"/>
                <a:r>
                  <a:rPr lang="hu-HU" sz="1200" dirty="0" smtClean="0"/>
                  <a:t>governed by the update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hu-HU" sz="1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u-HU" sz="1200" dirty="0" smtClean="0"/>
                  <a:t>)</a:t>
                </a:r>
              </a:p>
              <a:p>
                <a:pPr lvl="3"/>
                <a:r>
                  <a:rPr lang="hu-HU" sz="1000" dirty="0" smtClean="0"/>
                  <a:t>merged input+forget gate</a:t>
                </a:r>
              </a:p>
              <a:p>
                <a:pPr lvl="1"/>
                <a:r>
                  <a:rPr lang="hu-HU" sz="1400" dirty="0" smtClean="0"/>
                  <a:t>Hidden state candidate depends on the input and the previous hidden state through a reset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4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hu-HU" sz="1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u-HU" sz="1400" dirty="0" smtClean="0"/>
                  <a:t>)</a:t>
                </a:r>
              </a:p>
              <a:p>
                <a:pPr lvl="1"/>
                <a:r>
                  <a:rPr lang="hu-HU" sz="1400" dirty="0" smtClean="0"/>
                  <a:t>Similar performance</a:t>
                </a:r>
              </a:p>
              <a:p>
                <a:pPr lvl="1"/>
                <a:r>
                  <a:rPr lang="hu-HU" sz="1400" dirty="0" smtClean="0"/>
                  <a:t>Less calculations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hu-HU" sz="1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sz="1200" b="0" i="1" smtClean="0">
                        <a:latin typeface="Cambria Math"/>
                      </a:rPr>
                      <m:t>=</m:t>
                    </m:r>
                    <m:r>
                      <a:rPr lang="hu-HU" sz="1200" b="0" i="1" smtClean="0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hu-HU" sz="1200" b="0" i="1" smtClean="0">
                                <a:latin typeface="Cambria Math"/>
                              </a:rPr>
                              <m:t>𝑧</m:t>
                            </m:r>
                          </m:sup>
                        </m:sSup>
                        <m:sSub>
                          <m:sSub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hu-HU" sz="12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hu-HU" sz="1200" b="0" i="1" smtClean="0">
                                <a:latin typeface="Cambria Math"/>
                              </a:rPr>
                              <m:t>𝑧</m:t>
                            </m:r>
                          </m:sup>
                        </m:sSup>
                        <m:sSub>
                          <m:sSub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sz="12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hu-HU" sz="12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hu-HU" sz="12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hu-HU" sz="12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sz="1200" i="1">
                        <a:latin typeface="Cambria Math"/>
                      </a:rPr>
                      <m:t>=</m:t>
                    </m:r>
                    <m:r>
                      <a:rPr lang="hu-HU" sz="12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sz="1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200" i="1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hu-HU" sz="1200" b="0" i="1" smtClean="0">
                                <a:latin typeface="Cambria Math"/>
                              </a:rPr>
                              <m:t>𝑟</m:t>
                            </m:r>
                          </m:sup>
                        </m:sSup>
                        <m:sSub>
                          <m:sSubPr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2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hu-HU" sz="12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200" i="1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hu-HU" sz="1200" b="0" i="1" smtClean="0">
                                <a:latin typeface="Cambria Math"/>
                              </a:rPr>
                              <m:t>𝑟</m:t>
                            </m:r>
                          </m:sup>
                        </m:sSup>
                        <m:sSub>
                          <m:sSubPr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sz="1200" i="1">
                                <a:latin typeface="Cambria Math"/>
                              </a:rPr>
                              <m:t>𝑡</m:t>
                            </m:r>
                            <m:r>
                              <a:rPr lang="hu-HU" sz="12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hu-HU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hu-HU" sz="12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sz="1200" i="1">
                        <a:latin typeface="Cambria Math"/>
                      </a:rPr>
                      <m:t>=</m:t>
                    </m:r>
                    <m:r>
                      <a:rPr lang="hu-HU" sz="1200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hu-HU" sz="1200" b="0" i="1" smtClean="0">
                            <a:latin typeface="Cambria Math"/>
                          </a:rPr>
                          <m:t>𝑊</m:t>
                        </m:r>
                        <m:sSub>
                          <m:sSubPr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2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hu-HU" sz="1200" i="1">
                            <a:latin typeface="Cambria Math"/>
                          </a:rPr>
                          <m:t>+</m:t>
                        </m:r>
                        <m:r>
                          <a:rPr lang="hu-HU" sz="1200" b="0" i="1" smtClean="0">
                            <a:latin typeface="Cambria Math"/>
                          </a:rPr>
                          <m:t>𝑈</m:t>
                        </m:r>
                        <m:sSub>
                          <m:sSub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hu-HU" sz="12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hu-HU" sz="1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hu-HU" sz="1200" b="0" i="1" smtClean="0">
                            <a:latin typeface="Cambria Math"/>
                          </a:rPr>
                          <m:t>∘</m:t>
                        </m:r>
                        <m:sSub>
                          <m:sSubPr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sz="1200" i="1">
                                <a:latin typeface="Cambria Math"/>
                              </a:rPr>
                              <m:t>𝑡</m:t>
                            </m:r>
                            <m:r>
                              <a:rPr lang="hu-HU" sz="12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hu-HU" sz="1200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hu-HU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sz="1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sz="12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sz="1200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hu-HU" sz="1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sz="1200" b="0" i="1" smtClean="0">
                            <a:latin typeface="Cambria Math"/>
                          </a:rPr>
                          <m:t>𝑡</m:t>
                        </m:r>
                        <m:r>
                          <a:rPr lang="hu-HU" sz="12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hu-HU" sz="1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hu-HU" sz="1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hu-HU" sz="1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sz="12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hu-HU" sz="1200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hu-HU" sz="12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hu-HU" sz="1400" dirty="0" smtClean="0"/>
              </a:p>
              <a:p>
                <a:pPr lvl="1"/>
                <a:endParaRPr lang="hu-HU" sz="14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060848"/>
                <a:ext cx="4108420" cy="4248472"/>
              </a:xfrm>
              <a:prstGeom prst="rect">
                <a:avLst/>
              </a:prstGeom>
              <a:blipFill rotWithShape="1">
                <a:blip r:embed="rId3"/>
                <a:stretch>
                  <a:fillRect l="-1484" t="-114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3"/>
              <p:cNvSpPr/>
              <p:nvPr/>
            </p:nvSpPr>
            <p:spPr>
              <a:xfrm>
                <a:off x="8308852" y="5430300"/>
                <a:ext cx="253475" cy="261946"/>
              </a:xfrm>
              <a:prstGeom prst="rect">
                <a:avLst/>
              </a:prstGeom>
              <a:solidFill>
                <a:srgbClr val="6DA42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" name="Téglalap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52" y="5430300"/>
                <a:ext cx="253475" cy="261946"/>
              </a:xfrm>
              <a:prstGeom prst="rect">
                <a:avLst/>
              </a:prstGeom>
              <a:blipFill rotWithShape="1">
                <a:blip r:embed="rId4"/>
                <a:stretch>
                  <a:fillRect t="-1087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zis 4"/>
              <p:cNvSpPr/>
              <p:nvPr/>
            </p:nvSpPr>
            <p:spPr>
              <a:xfrm>
                <a:off x="7429212" y="5421108"/>
                <a:ext cx="278234" cy="280328"/>
              </a:xfrm>
              <a:prstGeom prst="ellipse">
                <a:avLst/>
              </a:prstGeom>
              <a:solidFill>
                <a:srgbClr val="6DA42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" name="Ellipszi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212" y="5421108"/>
                <a:ext cx="278234" cy="280328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gyenes összekötő nyíllal 6"/>
          <p:cNvCxnSpPr>
            <a:stCxn id="6" idx="6"/>
            <a:endCxn id="20" idx="2"/>
          </p:cNvCxnSpPr>
          <p:nvPr/>
        </p:nvCxnSpPr>
        <p:spPr>
          <a:xfrm>
            <a:off x="7707446" y="5561272"/>
            <a:ext cx="19567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8"/>
          <p:cNvCxnSpPr>
            <a:stCxn id="20" idx="0"/>
            <a:endCxn id="5" idx="1"/>
          </p:cNvCxnSpPr>
          <p:nvPr/>
        </p:nvCxnSpPr>
        <p:spPr>
          <a:xfrm>
            <a:off x="8118752" y="5561273"/>
            <a:ext cx="1901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13"/>
          <p:cNvCxnSpPr>
            <a:endCxn id="5" idx="3"/>
          </p:cNvCxnSpPr>
          <p:nvPr/>
        </p:nvCxnSpPr>
        <p:spPr>
          <a:xfrm flipH="1">
            <a:off x="8562327" y="5561272"/>
            <a:ext cx="44145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14"/>
              <p:cNvSpPr txBox="1"/>
              <p:nvPr/>
            </p:nvSpPr>
            <p:spPr>
              <a:xfrm>
                <a:off x="8770801" y="5276411"/>
                <a:ext cx="2226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4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0" name="Szövegdoboz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01" y="5276411"/>
                <a:ext cx="222607" cy="307777"/>
              </a:xfrm>
              <a:prstGeom prst="rect">
                <a:avLst/>
              </a:prstGeom>
              <a:blipFill rotWithShape="1">
                <a:blip r:embed="rId6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gyenes összekötő 22"/>
          <p:cNvCxnSpPr>
            <a:stCxn id="5" idx="0"/>
          </p:cNvCxnSpPr>
          <p:nvPr/>
        </p:nvCxnSpPr>
        <p:spPr>
          <a:xfrm flipH="1" flipV="1">
            <a:off x="8435589" y="4958608"/>
            <a:ext cx="1" cy="4716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24"/>
          <p:cNvCxnSpPr>
            <a:endCxn id="21" idx="5"/>
          </p:cNvCxnSpPr>
          <p:nvPr/>
        </p:nvCxnSpPr>
        <p:spPr>
          <a:xfrm flipH="1">
            <a:off x="7690231" y="4958608"/>
            <a:ext cx="74535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26"/>
          <p:cNvCxnSpPr/>
          <p:nvPr/>
        </p:nvCxnSpPr>
        <p:spPr>
          <a:xfrm>
            <a:off x="7269529" y="4950815"/>
            <a:ext cx="206826" cy="2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30"/>
          <p:cNvCxnSpPr>
            <a:stCxn id="21" idx="0"/>
            <a:endCxn id="6" idx="0"/>
          </p:cNvCxnSpPr>
          <p:nvPr/>
        </p:nvCxnSpPr>
        <p:spPr>
          <a:xfrm>
            <a:off x="7568329" y="4874352"/>
            <a:ext cx="0" cy="5467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32"/>
          <p:cNvCxnSpPr>
            <a:stCxn id="6" idx="2"/>
          </p:cNvCxnSpPr>
          <p:nvPr/>
        </p:nvCxnSpPr>
        <p:spPr>
          <a:xfrm flipH="1">
            <a:off x="7269529" y="5561272"/>
            <a:ext cx="159683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34"/>
          <p:cNvCxnSpPr/>
          <p:nvPr/>
        </p:nvCxnSpPr>
        <p:spPr>
          <a:xfrm flipV="1">
            <a:off x="7269529" y="4951068"/>
            <a:ext cx="0" cy="6102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zögletes összekötő 36"/>
          <p:cNvCxnSpPr>
            <a:stCxn id="6" idx="4"/>
          </p:cNvCxnSpPr>
          <p:nvPr/>
        </p:nvCxnSpPr>
        <p:spPr>
          <a:xfrm rot="16200000" flipH="1">
            <a:off x="8195193" y="5074571"/>
            <a:ext cx="214438" cy="1468167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zövegdoboz 37"/>
              <p:cNvSpPr txBox="1"/>
              <p:nvPr/>
            </p:nvSpPr>
            <p:spPr>
              <a:xfrm>
                <a:off x="8783055" y="5862914"/>
                <a:ext cx="2226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dirty="0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4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8" name="Szövegdoboz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55" y="5862914"/>
                <a:ext cx="222606" cy="307777"/>
              </a:xfrm>
              <a:prstGeom prst="rect">
                <a:avLst/>
              </a:prstGeom>
              <a:blipFill rotWithShape="1">
                <a:blip r:embed="rId7"/>
                <a:stretch>
                  <a:fillRect r="-3055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églalap 39"/>
          <p:cNvSpPr/>
          <p:nvPr/>
        </p:nvSpPr>
        <p:spPr>
          <a:xfrm>
            <a:off x="7164288" y="4763744"/>
            <a:ext cx="1588140" cy="132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rapezoid 19"/>
              <p:cNvSpPr/>
              <p:nvPr/>
            </p:nvSpPr>
            <p:spPr bwMode="gray">
              <a:xfrm rot="5400000">
                <a:off x="7879963" y="5453457"/>
                <a:ext cx="261946" cy="215631"/>
              </a:xfrm>
              <a:prstGeom prst="trapezoid">
                <a:avLst/>
              </a:prstGeom>
              <a:solidFill>
                <a:srgbClr val="347EB1"/>
              </a:solid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 vert="vert270" lIns="0" tIns="0" rIns="0" bIns="0" rtlCol="0" anchor="ctr"/>
              <a:lstStyle/>
              <a:p>
                <a:pPr marL="95250" algn="l" defTabSz="917575" eaLnBrk="0" hangingPunct="0">
                  <a:lnSpc>
                    <a:spcPct val="90000"/>
                  </a:lnSpc>
                  <a:spcBef>
                    <a:spcPct val="30000"/>
                  </a:spcBef>
                  <a:buClr>
                    <a:srgbClr val="11436E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𝑟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Trapezoid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5400000">
                <a:off x="7879963" y="5453457"/>
                <a:ext cx="261946" cy="215631"/>
              </a:xfrm>
              <a:prstGeom prst="trapezoid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gular Pentagon 20"/>
          <p:cNvSpPr/>
          <p:nvPr/>
        </p:nvSpPr>
        <p:spPr bwMode="gray">
          <a:xfrm>
            <a:off x="7446427" y="4874352"/>
            <a:ext cx="243804" cy="220586"/>
          </a:xfrm>
          <a:prstGeom prst="pentagon">
            <a:avLst/>
          </a:prstGeom>
          <a:solidFill>
            <a:srgbClr val="347EB1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lIns="0" tIns="0" rIns="0" bIns="0" rtlCol="0" anchor="ctr"/>
          <a:lstStyle/>
          <a:p>
            <a:pPr marL="95250" defTabSz="917575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</a:pPr>
            <a:endParaRPr lang="hu-HU" sz="1400" dirty="0">
              <a:latin typeface="Exo 2 Light" panose="00000400000000000000" pitchFamily="2" charset="-18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29212" y="4797179"/>
                <a:ext cx="1951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hu-HU" sz="14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212" y="4797179"/>
                <a:ext cx="195127" cy="307777"/>
              </a:xfrm>
              <a:prstGeom prst="rect">
                <a:avLst/>
              </a:prstGeom>
              <a:blipFill rotWithShape="1">
                <a:blip r:embed="rId9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Egyenes összekötő nyíllal 12"/>
          <p:cNvCxnSpPr>
            <a:stCxn id="121" idx="6"/>
          </p:cNvCxnSpPr>
          <p:nvPr/>
        </p:nvCxnSpPr>
        <p:spPr>
          <a:xfrm>
            <a:off x="4099723" y="6535123"/>
            <a:ext cx="4705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gyenes összekötő nyíllal 35"/>
          <p:cNvCxnSpPr>
            <a:stCxn id="122" idx="6"/>
          </p:cNvCxnSpPr>
          <p:nvPr/>
        </p:nvCxnSpPr>
        <p:spPr>
          <a:xfrm>
            <a:off x="3197702" y="6535123"/>
            <a:ext cx="21584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gyenes összekötő nyíllal 37"/>
          <p:cNvCxnSpPr>
            <a:stCxn id="125" idx="0"/>
            <a:endCxn id="121" idx="2"/>
          </p:cNvCxnSpPr>
          <p:nvPr/>
        </p:nvCxnSpPr>
        <p:spPr>
          <a:xfrm>
            <a:off x="3629178" y="6533335"/>
            <a:ext cx="192311" cy="17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églalap 54"/>
          <p:cNvSpPr/>
          <p:nvPr/>
        </p:nvSpPr>
        <p:spPr>
          <a:xfrm>
            <a:off x="2484442" y="5655618"/>
            <a:ext cx="1801051" cy="1130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Ellipszis 4"/>
              <p:cNvSpPr/>
              <p:nvPr/>
            </p:nvSpPr>
            <p:spPr>
              <a:xfrm>
                <a:off x="3821489" y="6394959"/>
                <a:ext cx="278234" cy="280328"/>
              </a:xfrm>
              <a:prstGeom prst="ellipse">
                <a:avLst/>
              </a:prstGeom>
              <a:solidFill>
                <a:srgbClr val="6DA42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21" name="Ellipszi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489" y="6394959"/>
                <a:ext cx="278234" cy="280328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Ellipszis 4"/>
              <p:cNvSpPr/>
              <p:nvPr/>
            </p:nvSpPr>
            <p:spPr>
              <a:xfrm>
                <a:off x="2919468" y="6394959"/>
                <a:ext cx="278234" cy="280328"/>
              </a:xfrm>
              <a:prstGeom prst="ellipse">
                <a:avLst/>
              </a:prstGeom>
              <a:solidFill>
                <a:srgbClr val="6DA42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22" name="Ellipszi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468" y="6394959"/>
                <a:ext cx="278234" cy="280328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églalap 3"/>
              <p:cNvSpPr/>
              <p:nvPr/>
            </p:nvSpPr>
            <p:spPr>
              <a:xfrm>
                <a:off x="3834592" y="5773970"/>
                <a:ext cx="253475" cy="261946"/>
              </a:xfrm>
              <a:prstGeom prst="rect">
                <a:avLst/>
              </a:prstGeom>
              <a:solidFill>
                <a:srgbClr val="6DA42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24" name="Téglalap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92" y="5773970"/>
                <a:ext cx="253475" cy="261946"/>
              </a:xfrm>
              <a:prstGeom prst="rect">
                <a:avLst/>
              </a:prstGeom>
              <a:blipFill rotWithShape="1">
                <a:blip r:embed="rId12"/>
                <a:stretch>
                  <a:fillRect r="-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rapezoid 124"/>
              <p:cNvSpPr/>
              <p:nvPr/>
            </p:nvSpPr>
            <p:spPr bwMode="gray">
              <a:xfrm rot="5400000">
                <a:off x="3390389" y="6425519"/>
                <a:ext cx="261946" cy="215631"/>
              </a:xfrm>
              <a:prstGeom prst="trapezoid">
                <a:avLst/>
              </a:prstGeom>
              <a:solidFill>
                <a:srgbClr val="347EB1"/>
              </a:solid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 vert="vert270" lIns="0" tIns="0" rIns="0" bIns="0" rtlCol="0" anchor="ctr"/>
              <a:lstStyle/>
              <a:p>
                <a:pPr marL="95250" algn="l" defTabSz="917575" eaLnBrk="0" hangingPunct="0">
                  <a:lnSpc>
                    <a:spcPct val="90000"/>
                  </a:lnSpc>
                  <a:spcBef>
                    <a:spcPct val="30000"/>
                  </a:spcBef>
                  <a:buClr>
                    <a:srgbClr val="11436E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𝑜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5" name="Trapezoid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5400000">
                <a:off x="3390389" y="6425519"/>
                <a:ext cx="261946" cy="215631"/>
              </a:xfrm>
              <a:prstGeom prst="trapezoid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rapezoid 125"/>
              <p:cNvSpPr/>
              <p:nvPr/>
            </p:nvSpPr>
            <p:spPr bwMode="gray">
              <a:xfrm rot="5400000">
                <a:off x="2649617" y="5797128"/>
                <a:ext cx="261946" cy="215631"/>
              </a:xfrm>
              <a:prstGeom prst="trapezoid">
                <a:avLst/>
              </a:prstGeom>
              <a:solidFill>
                <a:srgbClr val="347EB1"/>
              </a:solid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 vert="vert270" lIns="0" tIns="0" rIns="0" bIns="0" rtlCol="0" anchor="ctr"/>
              <a:lstStyle/>
              <a:p>
                <a:pPr marL="95250" algn="l" defTabSz="917575" eaLnBrk="0" hangingPunct="0">
                  <a:lnSpc>
                    <a:spcPct val="90000"/>
                  </a:lnSpc>
                  <a:spcBef>
                    <a:spcPct val="30000"/>
                  </a:spcBef>
                  <a:buClr>
                    <a:srgbClr val="11436E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𝑓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6" name="Trapezoid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5400000">
                <a:off x="2649617" y="5797128"/>
                <a:ext cx="261946" cy="215631"/>
              </a:xfrm>
              <a:prstGeom prst="trapezoid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rapezoid 126"/>
              <p:cNvSpPr/>
              <p:nvPr/>
            </p:nvSpPr>
            <p:spPr bwMode="gray">
              <a:xfrm rot="16200000">
                <a:off x="3174545" y="5797128"/>
                <a:ext cx="261946" cy="215631"/>
              </a:xfrm>
              <a:prstGeom prst="trapezoid">
                <a:avLst/>
              </a:prstGeom>
              <a:solidFill>
                <a:srgbClr val="347EB1"/>
              </a:solid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 vert="vert" lIns="0" tIns="0" rIns="0" bIns="0" rtlCol="0" anchor="ctr"/>
              <a:lstStyle/>
              <a:p>
                <a:pPr marL="95250" algn="l" defTabSz="917575" eaLnBrk="0" hangingPunct="0">
                  <a:lnSpc>
                    <a:spcPct val="90000"/>
                  </a:lnSpc>
                  <a:spcBef>
                    <a:spcPct val="30000"/>
                  </a:spcBef>
                  <a:buClr>
                    <a:srgbClr val="11436E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𝑖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7" name="Trapezoid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174545" y="5797128"/>
                <a:ext cx="261946" cy="215631"/>
              </a:xfrm>
              <a:prstGeom prst="trapezoid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  <a:ex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/>
          <p:cNvCxnSpPr>
            <a:endCxn id="126" idx="2"/>
          </p:cNvCxnSpPr>
          <p:nvPr/>
        </p:nvCxnSpPr>
        <p:spPr>
          <a:xfrm>
            <a:off x="2556450" y="5904943"/>
            <a:ext cx="1163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556450" y="5904943"/>
            <a:ext cx="0" cy="6301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2" idx="2"/>
          </p:cNvCxnSpPr>
          <p:nvPr/>
        </p:nvCxnSpPr>
        <p:spPr>
          <a:xfrm flipH="1">
            <a:off x="2556450" y="6535123"/>
            <a:ext cx="3630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1" idx="0"/>
            <a:endCxn id="124" idx="2"/>
          </p:cNvCxnSpPr>
          <p:nvPr/>
        </p:nvCxnSpPr>
        <p:spPr>
          <a:xfrm flipV="1">
            <a:off x="3960606" y="6035916"/>
            <a:ext cx="724" cy="35904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24" idx="3"/>
          </p:cNvCxnSpPr>
          <p:nvPr/>
        </p:nvCxnSpPr>
        <p:spPr>
          <a:xfrm flipH="1">
            <a:off x="4088067" y="5904943"/>
            <a:ext cx="48216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4" idx="1"/>
            <a:endCxn id="127" idx="2"/>
          </p:cNvCxnSpPr>
          <p:nvPr/>
        </p:nvCxnSpPr>
        <p:spPr>
          <a:xfrm flipH="1">
            <a:off x="3413334" y="5904943"/>
            <a:ext cx="421258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2888406" y="5910555"/>
            <a:ext cx="10009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3097610" y="5910244"/>
            <a:ext cx="10009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2988498" y="5904943"/>
            <a:ext cx="3125" cy="5045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3100417" y="5907325"/>
            <a:ext cx="3125" cy="4902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Szövegdoboz 14"/>
              <p:cNvSpPr txBox="1"/>
              <p:nvPr/>
            </p:nvSpPr>
            <p:spPr>
              <a:xfrm>
                <a:off x="4308434" y="5624062"/>
                <a:ext cx="2226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4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68" name="Szövegdoboz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434" y="5624062"/>
                <a:ext cx="222607" cy="307777"/>
              </a:xfrm>
              <a:prstGeom prst="rect">
                <a:avLst/>
              </a:prstGeom>
              <a:blipFill rotWithShape="1">
                <a:blip r:embed="rId6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Szövegdoboz 37"/>
              <p:cNvSpPr txBox="1"/>
              <p:nvPr/>
            </p:nvSpPr>
            <p:spPr>
              <a:xfrm>
                <a:off x="4308434" y="6478739"/>
                <a:ext cx="2226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dirty="0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400" dirty="0"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69" name="Szövegdoboz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434" y="6478739"/>
                <a:ext cx="222606" cy="307777"/>
              </a:xfrm>
              <a:prstGeom prst="rect">
                <a:avLst/>
              </a:prstGeom>
              <a:blipFill rotWithShape="1">
                <a:blip r:embed="rId7"/>
                <a:stretch>
                  <a:fillRect r="-3055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4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Exo 2 Light" panose="00000400000000000000" pitchFamily="2" charset="-18"/>
              </a:rPr>
              <a:t>Powered by RNN</a:t>
            </a:r>
            <a:endParaRPr lang="en-US" noProof="0" dirty="0">
              <a:latin typeface="Exo 2 Light" panose="00000400000000000000" pitchFamily="2" charset="-1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/>
              <a:t>Sequence labeling </a:t>
            </a:r>
          </a:p>
          <a:p>
            <a:pPr lvl="1"/>
            <a:r>
              <a:rPr lang="en-US" noProof="0" dirty="0" smtClean="0"/>
              <a:t>Document classification</a:t>
            </a:r>
          </a:p>
          <a:p>
            <a:pPr lvl="1"/>
            <a:r>
              <a:rPr lang="en-US" noProof="0" dirty="0" smtClean="0"/>
              <a:t>Speech recognition</a:t>
            </a:r>
          </a:p>
          <a:p>
            <a:r>
              <a:rPr lang="en-US" noProof="0" dirty="0" smtClean="0"/>
              <a:t>Sequence-to-sequence learning </a:t>
            </a:r>
          </a:p>
          <a:p>
            <a:pPr lvl="1"/>
            <a:r>
              <a:rPr lang="en-US" noProof="0" dirty="0" smtClean="0"/>
              <a:t>Machine translation</a:t>
            </a:r>
          </a:p>
          <a:p>
            <a:pPr lvl="1"/>
            <a:r>
              <a:rPr lang="en-US" noProof="0" dirty="0" smtClean="0"/>
              <a:t>Question answering</a:t>
            </a:r>
          </a:p>
          <a:p>
            <a:pPr lvl="1"/>
            <a:r>
              <a:rPr lang="en-US" noProof="0" dirty="0" smtClean="0"/>
              <a:t>Conversations</a:t>
            </a:r>
          </a:p>
          <a:p>
            <a:r>
              <a:rPr lang="en-US" noProof="0" dirty="0" smtClean="0"/>
              <a:t>Sequence generation </a:t>
            </a:r>
          </a:p>
          <a:p>
            <a:pPr lvl="1"/>
            <a:r>
              <a:rPr lang="en-US" noProof="0" dirty="0" smtClean="0"/>
              <a:t>Music</a:t>
            </a:r>
          </a:p>
          <a:p>
            <a:pPr lvl="1"/>
            <a:r>
              <a:rPr lang="en-US" noProof="0" dirty="0" smtClean="0"/>
              <a:t>Text</a:t>
            </a:r>
          </a:p>
          <a:p>
            <a:endParaRPr lang="en-US" noProof="0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17006"/>
            <a:ext cx="2505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31406"/>
            <a:ext cx="25050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vity R&amp;D Business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27272"/>
      </a:dk2>
      <a:lt2>
        <a:srgbClr val="F2F2F2"/>
      </a:lt2>
      <a:accent1>
        <a:srgbClr val="347FAD"/>
      </a:accent1>
      <a:accent2>
        <a:srgbClr val="79C142"/>
      </a:accent2>
      <a:accent3>
        <a:srgbClr val="A5A5A5"/>
      </a:accent3>
      <a:accent4>
        <a:srgbClr val="BA4A4C"/>
      </a:accent4>
      <a:accent5>
        <a:srgbClr val="F4612D"/>
      </a:accent5>
      <a:accent6>
        <a:srgbClr val="F9F73F"/>
      </a:accent6>
      <a:hlink>
        <a:srgbClr val="347FAD"/>
      </a:hlink>
      <a:folHlink>
        <a:srgbClr val="347FAD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vity R&amp;D Youthful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27272"/>
      </a:dk2>
      <a:lt2>
        <a:srgbClr val="F2F2F2"/>
      </a:lt2>
      <a:accent1>
        <a:srgbClr val="347FAD"/>
      </a:accent1>
      <a:accent2>
        <a:srgbClr val="79C142"/>
      </a:accent2>
      <a:accent3>
        <a:srgbClr val="A5A5A5"/>
      </a:accent3>
      <a:accent4>
        <a:srgbClr val="BA4A4C"/>
      </a:accent4>
      <a:accent5>
        <a:srgbClr val="F4612D"/>
      </a:accent5>
      <a:accent6>
        <a:srgbClr val="F9F73F"/>
      </a:accent6>
      <a:hlink>
        <a:srgbClr val="347FAD"/>
      </a:hlink>
      <a:folHlink>
        <a:srgbClr val="347FAD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avity R&amp;D Technologic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27272"/>
      </a:dk2>
      <a:lt2>
        <a:srgbClr val="F2F2F2"/>
      </a:lt2>
      <a:accent1>
        <a:srgbClr val="347FAD"/>
      </a:accent1>
      <a:accent2>
        <a:srgbClr val="79C142"/>
      </a:accent2>
      <a:accent3>
        <a:srgbClr val="A5A5A5"/>
      </a:accent3>
      <a:accent4>
        <a:srgbClr val="BA4A4C"/>
      </a:accent4>
      <a:accent5>
        <a:srgbClr val="F4612D"/>
      </a:accent5>
      <a:accent6>
        <a:srgbClr val="F9F73F"/>
      </a:accent6>
      <a:hlink>
        <a:srgbClr val="347FAD"/>
      </a:hlink>
      <a:folHlink>
        <a:srgbClr val="347FAD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Gravity R&amp;D Business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347FAD"/>
      </a:accent1>
      <a:accent2>
        <a:srgbClr val="7BD707"/>
      </a:accent2>
      <a:accent3>
        <a:srgbClr val="A5A5A5"/>
      </a:accent3>
      <a:accent4>
        <a:srgbClr val="F4612D"/>
      </a:accent4>
      <a:accent5>
        <a:srgbClr val="F9F73F"/>
      </a:accent5>
      <a:accent6>
        <a:srgbClr val="BA4A4C"/>
      </a:accent6>
      <a:hlink>
        <a:srgbClr val="347FAD"/>
      </a:hlink>
      <a:folHlink>
        <a:srgbClr val="255A7A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Gravity R&amp;D Youthful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347FAD"/>
      </a:accent1>
      <a:accent2>
        <a:srgbClr val="7BD707"/>
      </a:accent2>
      <a:accent3>
        <a:srgbClr val="A5A5A5"/>
      </a:accent3>
      <a:accent4>
        <a:srgbClr val="F4612D"/>
      </a:accent4>
      <a:accent5>
        <a:srgbClr val="F9F73F"/>
      </a:accent5>
      <a:accent6>
        <a:srgbClr val="BA4A4C"/>
      </a:accent6>
      <a:hlink>
        <a:srgbClr val="347FAD"/>
      </a:hlink>
      <a:folHlink>
        <a:srgbClr val="255A7A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Gravity R&amp;D Technologic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347FAD"/>
      </a:accent1>
      <a:accent2>
        <a:srgbClr val="7BD707"/>
      </a:accent2>
      <a:accent3>
        <a:srgbClr val="A5A5A5"/>
      </a:accent3>
      <a:accent4>
        <a:srgbClr val="F4612D"/>
      </a:accent4>
      <a:accent5>
        <a:srgbClr val="F9F73F"/>
      </a:accent5>
      <a:accent6>
        <a:srgbClr val="BA4A4C"/>
      </a:accent6>
      <a:hlink>
        <a:srgbClr val="347FAD"/>
      </a:hlink>
      <a:folHlink>
        <a:srgbClr val="255A7A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GravityRD_PresTemp_Business+Youth+Tech_v2</Template>
  <TotalTime>460</TotalTime>
  <Words>2283</Words>
  <Application>Microsoft Office PowerPoint</Application>
  <PresentationFormat>Diavetítés a képernyőre (4:3 oldalarány)</PresentationFormat>
  <Paragraphs>476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17</vt:i4>
      </vt:variant>
    </vt:vector>
  </HeadingPairs>
  <TitlesOfParts>
    <vt:vector size="31" baseType="lpstr">
      <vt:lpstr>Arial</vt:lpstr>
      <vt:lpstr>Cambria Math</vt:lpstr>
      <vt:lpstr>Courier New</vt:lpstr>
      <vt:lpstr>Wingdings</vt:lpstr>
      <vt:lpstr>Times New Roman</vt:lpstr>
      <vt:lpstr>Exo 2</vt:lpstr>
      <vt:lpstr>Verdana</vt:lpstr>
      <vt:lpstr>Exo 2 Light</vt:lpstr>
      <vt:lpstr>Gravity R&amp;D Business Template</vt:lpstr>
      <vt:lpstr>Gravity R&amp;D Youthful Template</vt:lpstr>
      <vt:lpstr>Gravity R&amp;D Technologic Template</vt:lpstr>
      <vt:lpstr>1_Gravity R&amp;D Business Template</vt:lpstr>
      <vt:lpstr>1_Gravity R&amp;D Youthful Template</vt:lpstr>
      <vt:lpstr>1_Gravity R&amp;D Technologic Template</vt:lpstr>
      <vt:lpstr>Deep learning to the rescue solving long standing problems of recommender systems </vt:lpstr>
      <vt:lpstr>What is deep learning?</vt:lpstr>
      <vt:lpstr>Deep learning in the news</vt:lpstr>
      <vt:lpstr>Why is deep learning happening now?</vt:lpstr>
      <vt:lpstr>Challenges in RecSys</vt:lpstr>
      <vt:lpstr>Session-based recommendations</vt:lpstr>
      <vt:lpstr>Recurrent Neural Networks</vt:lpstr>
      <vt:lpstr>Advanced RNN units</vt:lpstr>
      <vt:lpstr>Powered by RNN</vt:lpstr>
      <vt:lpstr>Session modeling with RNNs</vt:lpstr>
      <vt:lpstr>Adaptation: session parallel mini-batches</vt:lpstr>
      <vt:lpstr>Adaptation: pairwise loss function</vt:lpstr>
      <vt:lpstr>Adaptation: sampling the output</vt:lpstr>
      <vt:lpstr>Offline experiments</vt:lpstr>
      <vt:lpstr>Online experiments</vt:lpstr>
      <vt:lpstr>The next step in recsys technology</vt:lpstr>
      <vt:lpstr>Thank you!</vt:lpstr>
    </vt:vector>
  </TitlesOfParts>
  <Company>Gravity 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FOR MEETUP</dc:title>
  <dc:creator>Hidasi Balázs</dc:creator>
  <cp:lastModifiedBy>Hidasi Balázs</cp:lastModifiedBy>
  <cp:revision>58</cp:revision>
  <dcterms:created xsi:type="dcterms:W3CDTF">2016-05-06T00:22:37Z</dcterms:created>
  <dcterms:modified xsi:type="dcterms:W3CDTF">2016-05-12T23:41:25Z</dcterms:modified>
</cp:coreProperties>
</file>